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77" r:id="rId4"/>
    <p:sldId id="258" r:id="rId5"/>
    <p:sldId id="259" r:id="rId6"/>
    <p:sldId id="260" r:id="rId7"/>
    <p:sldId id="261" r:id="rId8"/>
    <p:sldId id="262" r:id="rId9"/>
    <p:sldId id="263" r:id="rId10"/>
    <p:sldId id="264" r:id="rId11"/>
    <p:sldId id="276" r:id="rId12"/>
    <p:sldId id="265" r:id="rId13"/>
    <p:sldId id="266" r:id="rId14"/>
    <p:sldId id="267" r:id="rId15"/>
    <p:sldId id="268" r:id="rId16"/>
    <p:sldId id="269" r:id="rId17"/>
    <p:sldId id="270" r:id="rId18"/>
    <p:sldId id="271" r:id="rId19"/>
    <p:sldId id="272" r:id="rId20"/>
    <p:sldId id="273" r:id="rId21"/>
    <p:sldId id="274" r:id="rId22"/>
    <p:sldId id="275" r:id="rId23"/>
  </p:sldIdLst>
  <p:sldSz cx="18288000" cy="10287000"/>
  <p:notesSz cx="6858000" cy="9144000"/>
  <p:embeddedFontLst>
    <p:embeddedFont>
      <p:font typeface="Noto Sans T Chinese" panose="020B0500000000000000" pitchFamily="34" charset="-128"/>
      <p:regular r:id="rId25"/>
    </p:embeddedFont>
    <p:embeddedFont>
      <p:font typeface="Cagliostro" panose="02000000000000000000" pitchFamily="2" charset="0"/>
      <p:regular r:id="rId26"/>
    </p:embeddedFont>
    <p:embeddedFont>
      <p:font typeface="Cormorant Garamond Bold Italics" pitchFamily="2" charset="77"/>
      <p:regular r:id="rId27"/>
      <p:bold r:id="rId28"/>
      <p:italic r:id="rId29"/>
      <p:boldItalic r:id="rId30"/>
    </p:embeddedFont>
    <p:embeddedFont>
      <p:font typeface="Quicksand" pitchFamily="2" charset="77"/>
      <p:regular r:id="rId31"/>
    </p:embeddedFont>
    <p:embeddedFont>
      <p:font typeface="Quicksand Bold" pitchFamily="2" charset="77"/>
      <p:regular r:id="rId32"/>
      <p:bold r:id="rId33"/>
    </p:embeddedFont>
  </p:embeddedFontLst>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94648" autoAdjust="0"/>
  </p:normalViewPr>
  <p:slideViewPr>
    <p:cSldViewPr>
      <p:cViewPr varScale="1">
        <p:scale>
          <a:sx n="39" d="100"/>
          <a:sy n="39" d="100"/>
        </p:scale>
        <p:origin x="208" y="1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1458333333333333E-2"/>
          <c:y val="7.3437500000000003E-2"/>
          <c:w val="0.9770833333333333"/>
          <c:h val="0.92427509842519684"/>
        </c:manualLayout>
      </c:layout>
      <c:ofPieChart>
        <c:ofPieType val="pie"/>
        <c:varyColors val="1"/>
        <c:ser>
          <c:idx val="0"/>
          <c:order val="0"/>
          <c:tx>
            <c:strRef>
              <c:f>Sheet1!$B$1</c:f>
              <c:strCache>
                <c:ptCount val="1"/>
                <c:pt idx="0">
                  <c:v>Sales</c:v>
                </c:pt>
              </c:strCache>
            </c:strRef>
          </c:tx>
          <c:explosion val="4"/>
          <c:dPt>
            <c:idx val="0"/>
            <c:bubble3D val="0"/>
            <c:spPr>
              <a:solidFill>
                <a:schemeClr val="accent1"/>
              </a:solidFill>
              <a:ln w="19050">
                <a:solidFill>
                  <a:schemeClr val="lt1"/>
                </a:solidFill>
              </a:ln>
              <a:effectLst/>
            </c:spPr>
            <c:extLst>
              <c:ext xmlns:c16="http://schemas.microsoft.com/office/drawing/2014/chart" uri="{C3380CC4-5D6E-409C-BE32-E72D297353CC}">
                <c16:uniqueId val="{00000006-DFEB-1F47-9451-687D1E2EE2C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DFEB-1F47-9451-687D1E2EE2CC}"/>
              </c:ext>
            </c:extLst>
          </c:dPt>
          <c:dPt>
            <c:idx val="2"/>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2-DFEB-1F47-9451-687D1E2EE2CC}"/>
              </c:ext>
            </c:extLst>
          </c:dPt>
          <c:dPt>
            <c:idx val="3"/>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3-DFEB-1F47-9451-687D1E2EE2CC}"/>
              </c:ext>
            </c:extLst>
          </c:dPt>
          <c:dPt>
            <c:idx val="4"/>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5-DFEB-1F47-9451-687D1E2EE2CC}"/>
              </c:ext>
            </c:extLst>
          </c:dPt>
          <c:cat>
            <c:strRef>
              <c:f>Sheet1!$A$2:$A$5</c:f>
              <c:strCache>
                <c:ptCount val="4"/>
                <c:pt idx="0">
                  <c:v>Respondent</c:v>
                </c:pt>
                <c:pt idx="2">
                  <c:v>Worked over 40 hours a week</c:v>
                </c:pt>
                <c:pt idx="3">
                  <c:v>Worked over 60 hours a week</c:v>
                </c:pt>
              </c:strCache>
            </c:strRef>
          </c:cat>
          <c:val>
            <c:numRef>
              <c:f>Sheet1!$B$2:$B$5</c:f>
              <c:numCache>
                <c:formatCode>General</c:formatCode>
                <c:ptCount val="4"/>
                <c:pt idx="0">
                  <c:v>100</c:v>
                </c:pt>
                <c:pt idx="1">
                  <c:v>0</c:v>
                </c:pt>
                <c:pt idx="2">
                  <c:v>41</c:v>
                </c:pt>
                <c:pt idx="3">
                  <c:v>18</c:v>
                </c:pt>
              </c:numCache>
            </c:numRef>
          </c:val>
          <c:extLst>
            <c:ext xmlns:c16="http://schemas.microsoft.com/office/drawing/2014/chart" uri="{C3380CC4-5D6E-409C-BE32-E72D297353CC}">
              <c16:uniqueId val="{00000000-DFEB-1F47-9451-687D1E2EE2CC}"/>
            </c:ext>
          </c:extLst>
        </c:ser>
        <c:dLbls>
          <c:showLegendKey val="0"/>
          <c:showVal val="0"/>
          <c:showCatName val="0"/>
          <c:showSerName val="0"/>
          <c:showPercent val="0"/>
          <c:showBubbleSize val="0"/>
          <c:showLeaderLines val="1"/>
        </c:dLbls>
        <c:gapWidth val="38"/>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0"/>
          <c:order val="0"/>
          <c:spPr>
            <a:solidFill>
              <a:schemeClr val="accent1"/>
            </a:solidFill>
            <a:ln>
              <a:noFill/>
            </a:ln>
            <a:effectLst/>
          </c:spPr>
          <c:invertIfNegative val="0"/>
          <c:dPt>
            <c:idx val="4"/>
            <c:invertIfNegative val="0"/>
            <c:bubble3D val="0"/>
            <c:spPr>
              <a:solidFill>
                <a:schemeClr val="accent2">
                  <a:lumMod val="75000"/>
                </a:schemeClr>
              </a:solidFill>
              <a:ln>
                <a:noFill/>
              </a:ln>
              <a:effectLst/>
            </c:spPr>
            <c:extLst>
              <c:ext xmlns:c16="http://schemas.microsoft.com/office/drawing/2014/chart" uri="{C3380CC4-5D6E-409C-BE32-E72D297353CC}">
                <c16:uniqueId val="{00000004-CFEB-6948-B6E8-F2DCCA97E5D1}"/>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FEB-6948-B6E8-F2DCCA97E5D1}"/>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FEB-6948-B6E8-F2DCCA97E5D1}"/>
                </c:ext>
              </c:extLst>
            </c:dLbl>
            <c:dLbl>
              <c:idx val="6"/>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FEB-6948-B6E8-F2DCCA97E5D1}"/>
                </c:ext>
              </c:extLst>
            </c:dLbl>
            <c:dLbl>
              <c:idx val="1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FEB-6948-B6E8-F2DCCA97E5D1}"/>
                </c:ext>
              </c:extLst>
            </c:dLbl>
            <c:dLbl>
              <c:idx val="17"/>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FEB-6948-B6E8-F2DCCA97E5D1}"/>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TW"/>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Mexico</c:v>
                </c:pt>
                <c:pt idx="1">
                  <c:v>Chile</c:v>
                </c:pt>
                <c:pt idx="2">
                  <c:v>Israel</c:v>
                </c:pt>
                <c:pt idx="3">
                  <c:v>Canada</c:v>
                </c:pt>
                <c:pt idx="4">
                  <c:v>United States</c:v>
                </c:pt>
                <c:pt idx="5">
                  <c:v>New Zealand</c:v>
                </c:pt>
                <c:pt idx="6">
                  <c:v>OECD</c:v>
                </c:pt>
                <c:pt idx="7">
                  <c:v>Hungary</c:v>
                </c:pt>
                <c:pt idx="8">
                  <c:v>Lithuania</c:v>
                </c:pt>
                <c:pt idx="9">
                  <c:v>Spain</c:v>
                </c:pt>
                <c:pt idx="10">
                  <c:v>Slovak Rep.</c:v>
                </c:pt>
                <c:pt idx="11">
                  <c:v>Japan</c:v>
                </c:pt>
                <c:pt idx="12">
                  <c:v>United Kingdom</c:v>
                </c:pt>
                <c:pt idx="13">
                  <c:v>Finland</c:v>
                </c:pt>
                <c:pt idx="14">
                  <c:v>Iceland</c:v>
                </c:pt>
                <c:pt idx="15">
                  <c:v>Austria</c:v>
                </c:pt>
                <c:pt idx="16">
                  <c:v>Netherlands</c:v>
                </c:pt>
                <c:pt idx="17">
                  <c:v>Germany</c:v>
                </c:pt>
              </c:strCache>
            </c:strRef>
          </c:cat>
          <c:val>
            <c:numRef>
              <c:f>Sheet1!$B$2:$B$19</c:f>
              <c:numCache>
                <c:formatCode>General</c:formatCode>
                <c:ptCount val="18"/>
                <c:pt idx="0">
                  <c:v>2200</c:v>
                </c:pt>
                <c:pt idx="1">
                  <c:v>2100</c:v>
                </c:pt>
                <c:pt idx="2">
                  <c:v>2000</c:v>
                </c:pt>
                <c:pt idx="3">
                  <c:v>1900</c:v>
                </c:pt>
                <c:pt idx="4">
                  <c:v>1800</c:v>
                </c:pt>
                <c:pt idx="5">
                  <c:v>1750</c:v>
                </c:pt>
                <c:pt idx="6">
                  <c:v>1700</c:v>
                </c:pt>
                <c:pt idx="7">
                  <c:v>1650</c:v>
                </c:pt>
                <c:pt idx="8">
                  <c:v>1600</c:v>
                </c:pt>
                <c:pt idx="9">
                  <c:v>1550</c:v>
                </c:pt>
                <c:pt idx="10">
                  <c:v>1500</c:v>
                </c:pt>
                <c:pt idx="11">
                  <c:v>1450</c:v>
                </c:pt>
                <c:pt idx="12">
                  <c:v>1400</c:v>
                </c:pt>
                <c:pt idx="13">
                  <c:v>1350</c:v>
                </c:pt>
                <c:pt idx="14">
                  <c:v>1300</c:v>
                </c:pt>
                <c:pt idx="15">
                  <c:v>1250</c:v>
                </c:pt>
                <c:pt idx="16">
                  <c:v>1200</c:v>
                </c:pt>
                <c:pt idx="17">
                  <c:v>1150</c:v>
                </c:pt>
              </c:numCache>
            </c:numRef>
          </c:val>
          <c:extLst>
            <c:ext xmlns:c16="http://schemas.microsoft.com/office/drawing/2014/chart" uri="{C3380CC4-5D6E-409C-BE32-E72D297353CC}">
              <c16:uniqueId val="{00000000-CFEB-6948-B6E8-F2DCCA97E5D1}"/>
            </c:ext>
          </c:extLst>
        </c:ser>
        <c:dLbls>
          <c:showLegendKey val="0"/>
          <c:showVal val="0"/>
          <c:showCatName val="0"/>
          <c:showSerName val="0"/>
          <c:showPercent val="0"/>
          <c:showBubbleSize val="0"/>
        </c:dLbls>
        <c:gapWidth val="182"/>
        <c:axId val="60521760"/>
        <c:axId val="60526240"/>
      </c:barChart>
      <c:catAx>
        <c:axId val="605217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TW"/>
          </a:p>
        </c:txPr>
        <c:crossAx val="60526240"/>
        <c:crosses val="autoZero"/>
        <c:auto val="1"/>
        <c:lblAlgn val="ctr"/>
        <c:lblOffset val="100"/>
        <c:noMultiLvlLbl val="0"/>
      </c:catAx>
      <c:valAx>
        <c:axId val="605262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TW"/>
          </a:p>
        </c:txPr>
        <c:crossAx val="60521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009B2-8895-B046-ABA6-9F86D9D0B048}" type="datetimeFigureOut">
              <a:rPr lang="en-TW" smtClean="0"/>
              <a:t>2024/11/24</a:t>
            </a:fld>
            <a:endParaRPr lang="en-TW"/>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W"/>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E209DA-562C-0948-858F-DCFFCC8AEE13}" type="slidenum">
              <a:rPr lang="en-TW" smtClean="0"/>
              <a:t>‹#›</a:t>
            </a:fld>
            <a:endParaRPr lang="en-TW"/>
          </a:p>
        </p:txBody>
      </p:sp>
    </p:spTree>
    <p:extLst>
      <p:ext uri="{BB962C8B-B14F-4D97-AF65-F5344CB8AC3E}">
        <p14:creationId xmlns:p14="http://schemas.microsoft.com/office/powerpoint/2010/main" val="135128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"Good</a:t>
            </a:r>
            <a:r>
              <a:rPr lang="zh-TW" altLang="en-US" sz="1800" kern="100" dirty="0">
                <a:effectLst/>
                <a:latin typeface="Aptos" panose="020B0004020202020204" pitchFamily="34" charset="0"/>
                <a:ea typeface="PMingLiU" panose="02020500000000000000" pitchFamily="18" charset="-120"/>
                <a:cs typeface="Times New Roman" panose="02020603050405020304" pitchFamily="18" charset="0"/>
              </a:rPr>
              <a:t> </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afternoon, everyone. My name is Caroline Kuo, and today I will present on the </a:t>
            </a: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Impact of Overworking</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We’ll explore its societal effects, economic implications, and potential solutions for employers. Let’s dive in."</a:t>
            </a:r>
          </a:p>
          <a:p>
            <a:endParaRPr lang="en-TW" dirty="0"/>
          </a:p>
        </p:txBody>
      </p:sp>
      <p:sp>
        <p:nvSpPr>
          <p:cNvPr id="4" name="Slide Number Placeholder 3"/>
          <p:cNvSpPr>
            <a:spLocks noGrp="1"/>
          </p:cNvSpPr>
          <p:nvPr>
            <p:ph type="sldNum" sz="quarter" idx="5"/>
          </p:nvPr>
        </p:nvSpPr>
        <p:spPr/>
        <p:txBody>
          <a:bodyPr/>
          <a:lstStyle/>
          <a:p>
            <a:fld id="{B2E209DA-562C-0948-858F-DCFFCC8AEE13}" type="slidenum">
              <a:rPr lang="en-TW" smtClean="0"/>
              <a:t>1</a:t>
            </a:fld>
            <a:endParaRPr lang="en-TW"/>
          </a:p>
        </p:txBody>
      </p:sp>
    </p:spTree>
    <p:extLst>
      <p:ext uri="{BB962C8B-B14F-4D97-AF65-F5344CB8AC3E}">
        <p14:creationId xmlns:p14="http://schemas.microsoft.com/office/powerpoint/2010/main" val="252372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"Burnout is also tied to </a:t>
            </a: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quiet quitting,</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a phenomenon where employees don’t officially leave their jobs but disengage and stop performing efficiently. Examples include missing deadlines, completing only the bare minimum, or withdrawing from collaborative tasks. The increase in disengaged employees from </a:t>
            </a: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13% to 18%</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suggests quiet quitting is becoming more prevalent. This highlights the need for better engagement and motivation strategies in workplaces."</a:t>
            </a:r>
          </a:p>
          <a:p>
            <a:endParaRPr lang="en-TW" dirty="0"/>
          </a:p>
        </p:txBody>
      </p:sp>
      <p:sp>
        <p:nvSpPr>
          <p:cNvPr id="4" name="Slide Number Placeholder 3"/>
          <p:cNvSpPr>
            <a:spLocks noGrp="1"/>
          </p:cNvSpPr>
          <p:nvPr>
            <p:ph type="sldNum" sz="quarter" idx="5"/>
          </p:nvPr>
        </p:nvSpPr>
        <p:spPr/>
        <p:txBody>
          <a:bodyPr/>
          <a:lstStyle/>
          <a:p>
            <a:fld id="{B2E209DA-562C-0948-858F-DCFFCC8AEE13}" type="slidenum">
              <a:rPr lang="en-TW" smtClean="0"/>
              <a:t>10</a:t>
            </a:fld>
            <a:endParaRPr lang="en-TW"/>
          </a:p>
        </p:txBody>
      </p:sp>
    </p:spTree>
    <p:extLst>
      <p:ext uri="{BB962C8B-B14F-4D97-AF65-F5344CB8AC3E}">
        <p14:creationId xmlns:p14="http://schemas.microsoft.com/office/powerpoint/2010/main" val="1277066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"Now, let’s focus on </a:t>
            </a: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lower productivity.</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To explore this, I’ll present a combination of </a:t>
            </a: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charts and regression analysis</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to demonstrate the relationship between working hours and productivity. By looking at the data, we can better understand how overworking may lead to diminishing returns in output and performance."</a:t>
            </a:r>
          </a:p>
          <a:p>
            <a:endParaRPr lang="en-TW" dirty="0"/>
          </a:p>
        </p:txBody>
      </p:sp>
      <p:sp>
        <p:nvSpPr>
          <p:cNvPr id="4" name="Slide Number Placeholder 3"/>
          <p:cNvSpPr>
            <a:spLocks noGrp="1"/>
          </p:cNvSpPr>
          <p:nvPr>
            <p:ph type="sldNum" sz="quarter" idx="5"/>
          </p:nvPr>
        </p:nvSpPr>
        <p:spPr/>
        <p:txBody>
          <a:bodyPr/>
          <a:lstStyle/>
          <a:p>
            <a:fld id="{B2E209DA-562C-0948-858F-DCFFCC8AEE13}" type="slidenum">
              <a:rPr lang="en-TW" smtClean="0"/>
              <a:t>11</a:t>
            </a:fld>
            <a:endParaRPr lang="en-TW"/>
          </a:p>
        </p:txBody>
      </p:sp>
    </p:spTree>
    <p:extLst>
      <p:ext uri="{BB962C8B-B14F-4D97-AF65-F5344CB8AC3E}">
        <p14:creationId xmlns:p14="http://schemas.microsoft.com/office/powerpoint/2010/main" val="176441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"Here, we see the 2023 Hours Worked Index by state. The darker shades on the map represent states with higher average working hours. Notably, states like Texas, Nevada, and Colorado exhibit some of the darkest shades, indicating significantly higher working hours compared to other states. This geographic pattern suggests that these areas might have industries or labor practices demanding longer hours. However, as we will explore in the next slides, higher working hours do not always equate to higher productivity. This data invites us to investigate further the relationship between labor input and output."</a:t>
            </a:r>
            <a:endParaRPr lang="en-TW" dirty="0"/>
          </a:p>
        </p:txBody>
      </p:sp>
      <p:sp>
        <p:nvSpPr>
          <p:cNvPr id="4" name="Slide Number Placeholder 3"/>
          <p:cNvSpPr>
            <a:spLocks noGrp="1"/>
          </p:cNvSpPr>
          <p:nvPr>
            <p:ph type="sldNum" sz="quarter" idx="5"/>
          </p:nvPr>
        </p:nvSpPr>
        <p:spPr/>
        <p:txBody>
          <a:bodyPr/>
          <a:lstStyle/>
          <a:p>
            <a:fld id="{B2E209DA-562C-0948-858F-DCFFCC8AEE13}" type="slidenum">
              <a:rPr lang="en-TW" smtClean="0"/>
              <a:t>12</a:t>
            </a:fld>
            <a:endParaRPr lang="en-TW"/>
          </a:p>
        </p:txBody>
      </p:sp>
    </p:spTree>
    <p:extLst>
      <p:ext uri="{BB962C8B-B14F-4D97-AF65-F5344CB8AC3E}">
        <p14:creationId xmlns:p14="http://schemas.microsoft.com/office/powerpoint/2010/main" val="1250114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a:t>
            </a:r>
            <a:r>
              <a:rPr lang="en-US" sz="2800" dirty="0"/>
              <a:t>This slide focuses on labor productivity indices by state for 2023. Unlike the previous map, here darker shades represent higher productivity levels. States such as Washington, California, and New York show darker shades, highlighting higher productivity levels. Interestingly, these states don’t align perfectly with the highest working hours observed earlier, suggesting that productivity is influenced by factors beyond just the number of hours worked. For example, investments in technology, education, and workplace efficiency could play a key role in boosting productivity in these regions. This contrast underscores the complexity of the relationship between hours worked and labor output."</a:t>
            </a:r>
            <a:endParaRPr lang="en-TW" dirty="0"/>
          </a:p>
        </p:txBody>
      </p:sp>
      <p:sp>
        <p:nvSpPr>
          <p:cNvPr id="4" name="Slide Number Placeholder 3"/>
          <p:cNvSpPr>
            <a:spLocks noGrp="1"/>
          </p:cNvSpPr>
          <p:nvPr>
            <p:ph type="sldNum" sz="quarter" idx="5"/>
          </p:nvPr>
        </p:nvSpPr>
        <p:spPr/>
        <p:txBody>
          <a:bodyPr/>
          <a:lstStyle/>
          <a:p>
            <a:fld id="{B2E209DA-562C-0948-858F-DCFFCC8AEE13}" type="slidenum">
              <a:rPr lang="en-TW" smtClean="0"/>
              <a:t>13</a:t>
            </a:fld>
            <a:endParaRPr lang="en-TW"/>
          </a:p>
        </p:txBody>
      </p:sp>
    </p:spTree>
    <p:extLst>
      <p:ext uri="{BB962C8B-B14F-4D97-AF65-F5344CB8AC3E}">
        <p14:creationId xmlns:p14="http://schemas.microsoft.com/office/powerpoint/2010/main" val="1431693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"This scatterplot, using data sourced from the Bureau of Labor Statistics (BLS), demonstrates the relationship between labor productivity and average weekly working hours across the dataset. Contrary to what one might assume, the data indicates that higher working hours do not necessarily result in higher labor productivity. In fact, as working hours increase, productivity shows signs of decline in many cases. This suggests that overworking may lead to diminishing returns in output and overall performance."</a:t>
            </a:r>
          </a:p>
          <a:p>
            <a:endParaRPr lang="en-TW" dirty="0"/>
          </a:p>
        </p:txBody>
      </p:sp>
      <p:sp>
        <p:nvSpPr>
          <p:cNvPr id="4" name="Slide Number Placeholder 3"/>
          <p:cNvSpPr>
            <a:spLocks noGrp="1"/>
          </p:cNvSpPr>
          <p:nvPr>
            <p:ph type="sldNum" sz="quarter" idx="5"/>
          </p:nvPr>
        </p:nvSpPr>
        <p:spPr/>
        <p:txBody>
          <a:bodyPr/>
          <a:lstStyle/>
          <a:p>
            <a:fld id="{B2E209DA-562C-0948-858F-DCFFCC8AEE13}" type="slidenum">
              <a:rPr lang="en-TW" smtClean="0"/>
              <a:t>14</a:t>
            </a:fld>
            <a:endParaRPr lang="en-TW"/>
          </a:p>
        </p:txBody>
      </p:sp>
    </p:spTree>
    <p:extLst>
      <p:ext uri="{BB962C8B-B14F-4D97-AF65-F5344CB8AC3E}">
        <p14:creationId xmlns:p14="http://schemas.microsoft.com/office/powerpoint/2010/main" val="2438134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"In this analysis, labor productivity is the dependent variable, representing the efficiency of output per unit of labor input. The independent variables include average weekly working hours, hourly compensation, output per worker, unit labor costs, and value-added output. Among these, only average weekly working hours serves as the main explanatory variable, while the others are included as control variables to isolate the effect of working hours on productivity. Let’s briefly explore the economic significance of each variable and its relationship to the dependent variable:</a:t>
            </a:r>
          </a:p>
          <a:p>
            <a:pPr marL="342900" lvl="0" indent="-342900">
              <a:lnSpc>
                <a:spcPct val="115000"/>
              </a:lnSpc>
              <a:spcAft>
                <a:spcPts val="800"/>
              </a:spcAft>
              <a:buSzPts val="1000"/>
              <a:buFont typeface="Symbol" pitchFamily="2" charset="2"/>
              <a:buChar char=""/>
              <a:tabLst>
                <a:tab pos="457200" algn="l"/>
              </a:tabLst>
            </a:pP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Average Weekly Working Hours (WH):</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This variable measures the average number of hours employees work each week. It directly impacts labor productivity by influencing efficiency and output levels.</a:t>
            </a:r>
          </a:p>
          <a:p>
            <a:pPr marL="342900" lvl="0" indent="-342900">
              <a:lnSpc>
                <a:spcPct val="115000"/>
              </a:lnSpc>
              <a:spcAft>
                <a:spcPts val="800"/>
              </a:spcAft>
              <a:buSzPts val="1000"/>
              <a:buFont typeface="Symbol" pitchFamily="2" charset="2"/>
              <a:buChar char=""/>
              <a:tabLst>
                <a:tab pos="457200" algn="l"/>
              </a:tabLst>
            </a:pP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Hourly Compensation (HC):</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Reflects the cost per hour of labor. Higher compensation could motivate employees or reflect higher skills, which might positively correlate with productivity.</a:t>
            </a:r>
          </a:p>
          <a:p>
            <a:pPr marL="342900" lvl="0" indent="-342900">
              <a:lnSpc>
                <a:spcPct val="115000"/>
              </a:lnSpc>
              <a:spcAft>
                <a:spcPts val="800"/>
              </a:spcAft>
              <a:buSzPts val="1000"/>
              <a:buFont typeface="Symbol" pitchFamily="2" charset="2"/>
              <a:buChar char=""/>
              <a:tabLst>
                <a:tab pos="457200" algn="l"/>
              </a:tabLst>
            </a:pP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＊Output per Worker (Output):</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Represents the average output generated by an individual worker. This metric inherently reflects labor productivity and serves as a control to isolate other factors.</a:t>
            </a:r>
          </a:p>
          <a:p>
            <a:pPr marL="342900" lvl="0" indent="-342900">
              <a:lnSpc>
                <a:spcPct val="115000"/>
              </a:lnSpc>
              <a:spcAft>
                <a:spcPts val="800"/>
              </a:spcAft>
              <a:buSzPts val="1000"/>
              <a:buFont typeface="Symbol" pitchFamily="2" charset="2"/>
              <a:buChar char=""/>
              <a:tabLst>
                <a:tab pos="457200" algn="l"/>
              </a:tabLst>
            </a:pP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Unit Labor Costs (LC):</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Measures the labor cost associated with producing one unit of output. A negative relationship with labor productivity suggests higher efficiency with lower costs.</a:t>
            </a:r>
          </a:p>
          <a:p>
            <a:pPr marL="342900" lvl="0" indent="-342900">
              <a:lnSpc>
                <a:spcPct val="115000"/>
              </a:lnSpc>
              <a:spcAft>
                <a:spcPts val="800"/>
              </a:spcAft>
              <a:buSzPts val="1000"/>
              <a:buFont typeface="Symbol" pitchFamily="2" charset="2"/>
              <a:buChar char=""/>
              <a:tabLst>
                <a:tab pos="457200" algn="l"/>
              </a:tabLst>
            </a:pP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Value-Added Output (OutputVA):</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Indicates the value addition contributed by labor to the production process. Higher value-added output often aligns with increased labor productivity.</a:t>
            </a:r>
          </a:p>
          <a:p>
            <a:endParaRPr lang="en-TW" dirty="0"/>
          </a:p>
        </p:txBody>
      </p:sp>
      <p:sp>
        <p:nvSpPr>
          <p:cNvPr id="4" name="Slide Number Placeholder 3"/>
          <p:cNvSpPr>
            <a:spLocks noGrp="1"/>
          </p:cNvSpPr>
          <p:nvPr>
            <p:ph type="sldNum" sz="quarter" idx="5"/>
          </p:nvPr>
        </p:nvSpPr>
        <p:spPr/>
        <p:txBody>
          <a:bodyPr/>
          <a:lstStyle/>
          <a:p>
            <a:fld id="{B2E209DA-562C-0948-858F-DCFFCC8AEE13}" type="slidenum">
              <a:rPr lang="en-TW" smtClean="0"/>
              <a:t>15</a:t>
            </a:fld>
            <a:endParaRPr lang="en-TW"/>
          </a:p>
        </p:txBody>
      </p:sp>
    </p:spTree>
    <p:extLst>
      <p:ext uri="{BB962C8B-B14F-4D97-AF65-F5344CB8AC3E}">
        <p14:creationId xmlns:p14="http://schemas.microsoft.com/office/powerpoint/2010/main" val="3381340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"We analyzed the data using R, and the results reveal two significant findings:</a:t>
            </a:r>
          </a:p>
          <a:p>
            <a:endParaRPr lang="en-US" sz="2800" dirty="0"/>
          </a:p>
          <a:p>
            <a:pPr>
              <a:buFont typeface="+mj-lt"/>
              <a:buAutoNum type="arabicPeriod"/>
            </a:pPr>
            <a:r>
              <a:rPr lang="en-US" sz="2800" b="1" dirty="0"/>
              <a:t>Labor Productivity and Average Weekly Working Hours:</a:t>
            </a:r>
            <a:r>
              <a:rPr lang="en-US" sz="2800" dirty="0"/>
              <a:t> The coefficient for average weekly working hours is negative and statistically significant, indicating an inverse relationship. As working hours increase, labor productivity declines, demonstrating the diminishing returns associated with extended working hours.</a:t>
            </a:r>
          </a:p>
          <a:p>
            <a:pPr>
              <a:buFont typeface="+mj-lt"/>
              <a:buAutoNum type="arabicPeriod"/>
            </a:pPr>
            <a:endParaRPr lang="en-US" sz="2800" dirty="0"/>
          </a:p>
          <a:p>
            <a:pPr>
              <a:buFont typeface="+mj-lt"/>
              <a:buAutoNum type="arabicPeriod"/>
            </a:pPr>
            <a:r>
              <a:rPr lang="en-US" sz="2800" b="1" dirty="0"/>
              <a:t>Labor Productivity and Unit Labor Costs:</a:t>
            </a:r>
            <a:r>
              <a:rPr lang="en-US" sz="2800" dirty="0"/>
              <a:t> Similarly, unit labor costs show a negative and significant relationship with labor productivity. This implies that higher labor costs per unit are linked to lower productivity, emphasizing the importance of efficient cost management in workforce planning.</a:t>
            </a:r>
          </a:p>
          <a:p>
            <a:endParaRPr lang="en-TW" dirty="0"/>
          </a:p>
        </p:txBody>
      </p:sp>
      <p:sp>
        <p:nvSpPr>
          <p:cNvPr id="4" name="Slide Number Placeholder 3"/>
          <p:cNvSpPr>
            <a:spLocks noGrp="1"/>
          </p:cNvSpPr>
          <p:nvPr>
            <p:ph type="sldNum" sz="quarter" idx="5"/>
          </p:nvPr>
        </p:nvSpPr>
        <p:spPr/>
        <p:txBody>
          <a:bodyPr/>
          <a:lstStyle/>
          <a:p>
            <a:fld id="{B2E209DA-562C-0948-858F-DCFFCC8AEE13}" type="slidenum">
              <a:rPr lang="en-TW" smtClean="0"/>
              <a:t>16</a:t>
            </a:fld>
            <a:endParaRPr lang="en-TW"/>
          </a:p>
        </p:txBody>
      </p:sp>
    </p:spTree>
    <p:extLst>
      <p:ext uri="{BB962C8B-B14F-4D97-AF65-F5344CB8AC3E}">
        <p14:creationId xmlns:p14="http://schemas.microsoft.com/office/powerpoint/2010/main" val="2043342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"To better understand the relationship between these variables and labor productivity, let me provide two examples:</a:t>
            </a:r>
          </a:p>
          <a:p>
            <a:endParaRPr lang="en-US" sz="2800" dirty="0"/>
          </a:p>
          <a:p>
            <a:r>
              <a:rPr lang="en-US" sz="4000" b="1" dirty="0"/>
              <a:t>Working Hours and Productivity</a:t>
            </a:r>
            <a:r>
              <a:rPr lang="en-US" sz="4000" dirty="0"/>
              <a:t>: In Germany, workers have shorter working hours but still achieve high productivity. This shows that working more hours doesn’t always lead to better results and can even reduce efficiency.</a:t>
            </a:r>
          </a:p>
          <a:p>
            <a:endParaRPr lang="en-US" sz="4000" dirty="0"/>
          </a:p>
          <a:p>
            <a:r>
              <a:rPr lang="en-US" sz="4000" b="1" dirty="0"/>
              <a:t>Labor Costs and Productivity</a:t>
            </a:r>
            <a:r>
              <a:rPr lang="en-US" sz="4000" dirty="0"/>
              <a:t>: In manufacturing industries with high labor costs, companies often find it harder to stay efficient. This shows that higher labor costs can negatively affect productivity.</a:t>
            </a:r>
          </a:p>
          <a:p>
            <a:endParaRPr lang="en-TW" dirty="0"/>
          </a:p>
        </p:txBody>
      </p:sp>
      <p:sp>
        <p:nvSpPr>
          <p:cNvPr id="4" name="Slide Number Placeholder 3"/>
          <p:cNvSpPr>
            <a:spLocks noGrp="1"/>
          </p:cNvSpPr>
          <p:nvPr>
            <p:ph type="sldNum" sz="quarter" idx="5"/>
          </p:nvPr>
        </p:nvSpPr>
        <p:spPr/>
        <p:txBody>
          <a:bodyPr/>
          <a:lstStyle/>
          <a:p>
            <a:fld id="{B2E209DA-562C-0948-858F-DCFFCC8AEE13}" type="slidenum">
              <a:rPr lang="en-TW" smtClean="0"/>
              <a:t>18</a:t>
            </a:fld>
            <a:endParaRPr lang="en-TW"/>
          </a:p>
        </p:txBody>
      </p:sp>
    </p:spTree>
    <p:extLst>
      <p:ext uri="{BB962C8B-B14F-4D97-AF65-F5344CB8AC3E}">
        <p14:creationId xmlns:p14="http://schemas.microsoft.com/office/powerpoint/2010/main" val="4188384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TW" sz="1200" kern="100" dirty="0">
                <a:effectLst/>
                <a:latin typeface="Aptos" panose="020B0004020202020204" pitchFamily="34" charset="0"/>
                <a:ea typeface="PMingLiU" panose="02020500000000000000" pitchFamily="18" charset="-120"/>
                <a:cs typeface="Times New Roman" panose="02020603050405020304" pitchFamily="18" charset="0"/>
              </a:rPr>
              <a:t>"So, what are the solutions? Two key approaches stand out:</a:t>
            </a:r>
          </a:p>
          <a:p>
            <a:pPr marL="342900" lvl="0" indent="-342900">
              <a:lnSpc>
                <a:spcPct val="115000"/>
              </a:lnSpc>
              <a:spcAft>
                <a:spcPts val="800"/>
              </a:spcAft>
              <a:buFont typeface="+mj-lt"/>
              <a:buAutoNum type="arabicPeriod"/>
              <a:tabLst>
                <a:tab pos="457200" algn="l"/>
              </a:tabLst>
            </a:pPr>
            <a:r>
              <a:rPr lang="en-TW" sz="1200" b="1" kern="100" dirty="0">
                <a:effectLst/>
                <a:latin typeface="Aptos" panose="020B0004020202020204" pitchFamily="34" charset="0"/>
                <a:ea typeface="PMingLiU" panose="02020500000000000000" pitchFamily="18" charset="-120"/>
                <a:cs typeface="Times New Roman" panose="02020603050405020304" pitchFamily="18" charset="0"/>
              </a:rPr>
              <a:t>Increasing Overtime Pay:</a:t>
            </a:r>
            <a:endParaRPr lang="en-TW" sz="1200" kern="100" dirty="0">
              <a:effectLst/>
              <a:latin typeface="Aptos" panose="020B0004020202020204" pitchFamily="34" charset="0"/>
              <a:ea typeface="PMingLiU" panose="02020500000000000000" pitchFamily="18" charset="-12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TW" sz="1200" b="1" kern="100" dirty="0">
                <a:effectLst/>
                <a:latin typeface="Aptos" panose="020B0004020202020204" pitchFamily="34" charset="0"/>
                <a:ea typeface="PMingLiU" panose="02020500000000000000" pitchFamily="18" charset="-120"/>
                <a:cs typeface="Times New Roman" panose="02020603050405020304" pitchFamily="18" charset="0"/>
              </a:rPr>
              <a:t>Advantages:</a:t>
            </a:r>
            <a:r>
              <a:rPr lang="en-TW" sz="1200" kern="100" dirty="0">
                <a:effectLst/>
                <a:latin typeface="Aptos" panose="020B0004020202020204" pitchFamily="34" charset="0"/>
                <a:ea typeface="PMingLiU" panose="02020500000000000000" pitchFamily="18" charset="-120"/>
                <a:cs typeface="Times New Roman" panose="02020603050405020304" pitchFamily="18" charset="0"/>
              </a:rPr>
              <a:t> Protects employee health, boosts morale, and promotes efficiency.</a:t>
            </a:r>
          </a:p>
          <a:p>
            <a:pPr marL="742950" lvl="1" indent="-285750">
              <a:lnSpc>
                <a:spcPct val="115000"/>
              </a:lnSpc>
              <a:spcAft>
                <a:spcPts val="800"/>
              </a:spcAft>
              <a:buSzPts val="1000"/>
              <a:buFont typeface="Courier New" panose="02070309020205020404" pitchFamily="49" charset="0"/>
              <a:buChar char="o"/>
              <a:tabLst>
                <a:tab pos="914400" algn="l"/>
              </a:tabLst>
            </a:pPr>
            <a:r>
              <a:rPr lang="en-TW" sz="1200" b="1" kern="100" dirty="0">
                <a:effectLst/>
                <a:latin typeface="Aptos" panose="020B0004020202020204" pitchFamily="34" charset="0"/>
                <a:ea typeface="PMingLiU" panose="02020500000000000000" pitchFamily="18" charset="-120"/>
                <a:cs typeface="Times New Roman" panose="02020603050405020304" pitchFamily="18" charset="0"/>
              </a:rPr>
              <a:t>Disadvantages:</a:t>
            </a:r>
            <a:r>
              <a:rPr lang="en-TW" sz="1200" kern="100" dirty="0">
                <a:effectLst/>
                <a:latin typeface="Aptos" panose="020B0004020202020204" pitchFamily="34" charset="0"/>
                <a:ea typeface="PMingLiU" panose="02020500000000000000" pitchFamily="18" charset="-120"/>
                <a:cs typeface="Times New Roman" panose="02020603050405020304" pitchFamily="18" charset="0"/>
              </a:rPr>
              <a:t> Increases business costs and may impact the labor market by discouraging hiring.</a:t>
            </a:r>
          </a:p>
          <a:p>
            <a:pPr marL="342900" lvl="0" indent="-342900">
              <a:lnSpc>
                <a:spcPct val="115000"/>
              </a:lnSpc>
              <a:spcAft>
                <a:spcPts val="800"/>
              </a:spcAft>
              <a:buFont typeface="+mj-lt"/>
              <a:buAutoNum type="arabicPeriod"/>
              <a:tabLst>
                <a:tab pos="457200" algn="l"/>
              </a:tabLst>
            </a:pPr>
            <a:r>
              <a:rPr lang="en-TW" sz="1200" b="1" kern="100" dirty="0">
                <a:effectLst/>
                <a:latin typeface="Aptos" panose="020B0004020202020204" pitchFamily="34" charset="0"/>
                <a:ea typeface="PMingLiU" panose="02020500000000000000" pitchFamily="18" charset="-120"/>
                <a:cs typeface="Times New Roman" panose="02020603050405020304" pitchFamily="18" charset="0"/>
              </a:rPr>
              <a:t>Encouraging Automation:</a:t>
            </a:r>
            <a:endParaRPr lang="en-TW" sz="1200" kern="100" dirty="0">
              <a:effectLst/>
              <a:latin typeface="Aptos" panose="020B0004020202020204" pitchFamily="34" charset="0"/>
              <a:ea typeface="PMingLiU" panose="02020500000000000000" pitchFamily="18" charset="-12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TW" sz="1200" b="1" kern="100" dirty="0">
                <a:effectLst/>
                <a:latin typeface="Aptos" panose="020B0004020202020204" pitchFamily="34" charset="0"/>
                <a:ea typeface="PMingLiU" panose="02020500000000000000" pitchFamily="18" charset="-120"/>
                <a:cs typeface="Times New Roman" panose="02020603050405020304" pitchFamily="18" charset="0"/>
              </a:rPr>
              <a:t>Advantages:</a:t>
            </a:r>
            <a:r>
              <a:rPr lang="en-TW" sz="1200" kern="100" dirty="0">
                <a:effectLst/>
                <a:latin typeface="Aptos" panose="020B0004020202020204" pitchFamily="34" charset="0"/>
                <a:ea typeface="PMingLiU" panose="02020500000000000000" pitchFamily="18" charset="-120"/>
                <a:cs typeface="Times New Roman" panose="02020603050405020304" pitchFamily="18" charset="0"/>
              </a:rPr>
              <a:t> Reduces overtime demand, improves efficiency, and enhances product quality.</a:t>
            </a:r>
          </a:p>
          <a:p>
            <a:pPr marL="742950" lvl="1" indent="-285750">
              <a:lnSpc>
                <a:spcPct val="115000"/>
              </a:lnSpc>
              <a:spcAft>
                <a:spcPts val="800"/>
              </a:spcAft>
              <a:buSzPts val="1000"/>
              <a:buFont typeface="Courier New" panose="02070309020205020404" pitchFamily="49" charset="0"/>
              <a:buChar char="o"/>
              <a:tabLst>
                <a:tab pos="914400" algn="l"/>
              </a:tabLst>
            </a:pPr>
            <a:r>
              <a:rPr lang="en-TW" sz="1200" b="1" kern="100" dirty="0">
                <a:effectLst/>
                <a:latin typeface="Aptos" panose="020B0004020202020204" pitchFamily="34" charset="0"/>
                <a:ea typeface="PMingLiU" panose="02020500000000000000" pitchFamily="18" charset="-120"/>
                <a:cs typeface="Times New Roman" panose="02020603050405020304" pitchFamily="18" charset="0"/>
              </a:rPr>
              <a:t>Disadvantages:</a:t>
            </a:r>
            <a:r>
              <a:rPr lang="en-TW" sz="1200" kern="100" dirty="0">
                <a:effectLst/>
                <a:latin typeface="Aptos" panose="020B0004020202020204" pitchFamily="34" charset="0"/>
                <a:ea typeface="PMingLiU" panose="02020500000000000000" pitchFamily="18" charset="-120"/>
                <a:cs typeface="Times New Roman" panose="02020603050405020304" pitchFamily="18" charset="0"/>
              </a:rPr>
              <a:t> Requires high initial investment and changes skill requirements for workers.</a:t>
            </a:r>
          </a:p>
          <a:p>
            <a:pPr>
              <a:lnSpc>
                <a:spcPct val="115000"/>
              </a:lnSpc>
              <a:spcAft>
                <a:spcPts val="800"/>
              </a:spcAft>
            </a:pPr>
            <a:r>
              <a:rPr lang="zh-TW" sz="1200" kern="100" dirty="0">
                <a:effectLst/>
                <a:latin typeface="Aptos" panose="020B0004020202020204" pitchFamily="34" charset="0"/>
                <a:ea typeface="PMingLiU" panose="02020500000000000000" pitchFamily="18" charset="-120"/>
                <a:cs typeface="Times New Roman" panose="02020603050405020304" pitchFamily="18" charset="0"/>
              </a:rPr>
              <a:t>“</a:t>
            </a:r>
            <a:r>
              <a:rPr lang="en-TW" sz="1200" kern="100" dirty="0">
                <a:effectLst/>
                <a:latin typeface="Aptos" panose="020B0004020202020204" pitchFamily="34" charset="0"/>
                <a:ea typeface="PMingLiU" panose="02020500000000000000" pitchFamily="18" charset="-120"/>
                <a:cs typeface="Times New Roman" panose="02020603050405020304" pitchFamily="18" charset="0"/>
              </a:rPr>
              <a:t>Both strategies require balancing short-term costs with long-term benefits."</a:t>
            </a:r>
          </a:p>
          <a:p>
            <a:endParaRPr lang="en-TW" dirty="0"/>
          </a:p>
        </p:txBody>
      </p:sp>
      <p:sp>
        <p:nvSpPr>
          <p:cNvPr id="4" name="Slide Number Placeholder 3"/>
          <p:cNvSpPr>
            <a:spLocks noGrp="1"/>
          </p:cNvSpPr>
          <p:nvPr>
            <p:ph type="sldNum" sz="quarter" idx="5"/>
          </p:nvPr>
        </p:nvSpPr>
        <p:spPr/>
        <p:txBody>
          <a:bodyPr/>
          <a:lstStyle/>
          <a:p>
            <a:fld id="{B2E209DA-562C-0948-858F-DCFFCC8AEE13}" type="slidenum">
              <a:rPr lang="en-TW" smtClean="0"/>
              <a:t>19</a:t>
            </a:fld>
            <a:endParaRPr lang="en-TW"/>
          </a:p>
        </p:txBody>
      </p:sp>
    </p:spTree>
    <p:extLst>
      <p:ext uri="{BB962C8B-B14F-4D97-AF65-F5344CB8AC3E}">
        <p14:creationId xmlns:p14="http://schemas.microsoft.com/office/powerpoint/2010/main" val="488831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"Implementing these solutions is not without its difficulties. From our regression model, the R2R^2R2 value approaches 0.9. This high value could be due to using time-series data, suggesting that finding and including more relevant variables could help capture more </a:t>
            </a:r>
            <a:r>
              <a:rPr lang="en-US" sz="1800" kern="100" dirty="0">
                <a:effectLst/>
                <a:latin typeface="Aptos" panose="020B0004020202020204" pitchFamily="34" charset="0"/>
                <a:ea typeface="PMingLiU" panose="02020500000000000000" pitchFamily="18" charset="-120"/>
                <a:cs typeface="Times New Roman" panose="02020603050405020304" pitchFamily="18" charset="0"/>
              </a:rPr>
              <a:t>variation </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and improve the model's accuracy.</a:t>
            </a:r>
          </a:p>
          <a:p>
            <a:pPr>
              <a:lnSpc>
                <a:spcPct val="115000"/>
              </a:lnSpc>
              <a:spcAft>
                <a:spcPts val="800"/>
              </a:spcAft>
            </a:pP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When it comes to solutions, raising overtime pay may not be the most suitable option for labor-intensive countries. In many of these nations, an oversupply of labor leads to low wages. Increasing overtime pay could erode the advantage of cheap labor, potentially driving factories to relocate and increasing economic risks.</a:t>
            </a:r>
          </a:p>
          <a:p>
            <a:endParaRPr lang="en-TW" dirty="0"/>
          </a:p>
        </p:txBody>
      </p:sp>
      <p:sp>
        <p:nvSpPr>
          <p:cNvPr id="4" name="Slide Number Placeholder 3"/>
          <p:cNvSpPr>
            <a:spLocks noGrp="1"/>
          </p:cNvSpPr>
          <p:nvPr>
            <p:ph type="sldNum" sz="quarter" idx="5"/>
          </p:nvPr>
        </p:nvSpPr>
        <p:spPr/>
        <p:txBody>
          <a:bodyPr/>
          <a:lstStyle/>
          <a:p>
            <a:fld id="{B2E209DA-562C-0948-858F-DCFFCC8AEE13}" type="slidenum">
              <a:rPr lang="en-TW" smtClean="0"/>
              <a:t>20</a:t>
            </a:fld>
            <a:endParaRPr lang="en-TW"/>
          </a:p>
        </p:txBody>
      </p:sp>
    </p:spTree>
    <p:extLst>
      <p:ext uri="{BB962C8B-B14F-4D97-AF65-F5344CB8AC3E}">
        <p14:creationId xmlns:p14="http://schemas.microsoft.com/office/powerpoint/2010/main" val="4112854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"Let’s make this interactive. Please take a moment to think back to last week—how many hours did you work in total? </a:t>
            </a: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Raise your hand if you worked more than 40 hours.</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[Pause to observe hands] Thank you! As we can see, overworking is not an isolated issue. It’s something that many of us, in this room and beyond, experience regularly."</a:t>
            </a:r>
          </a:p>
          <a:p>
            <a:endParaRPr lang="en-TW" dirty="0"/>
          </a:p>
        </p:txBody>
      </p:sp>
      <p:sp>
        <p:nvSpPr>
          <p:cNvPr id="4" name="Slide Number Placeholder 3"/>
          <p:cNvSpPr>
            <a:spLocks noGrp="1"/>
          </p:cNvSpPr>
          <p:nvPr>
            <p:ph type="sldNum" sz="quarter" idx="5"/>
          </p:nvPr>
        </p:nvSpPr>
        <p:spPr/>
        <p:txBody>
          <a:bodyPr/>
          <a:lstStyle/>
          <a:p>
            <a:fld id="{B2E209DA-562C-0948-858F-DCFFCC8AEE13}" type="slidenum">
              <a:rPr lang="en-TW" smtClean="0"/>
              <a:t>2</a:t>
            </a:fld>
            <a:endParaRPr lang="en-TW"/>
          </a:p>
        </p:txBody>
      </p:sp>
    </p:spTree>
    <p:extLst>
      <p:ext uri="{BB962C8B-B14F-4D97-AF65-F5344CB8AC3E}">
        <p14:creationId xmlns:p14="http://schemas.microsoft.com/office/powerpoint/2010/main" val="3362603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"In conclusion, we must rethink the traditional work model. By empowering the workforce and evolving the workplace, we can create environments that are both productive and sustainable. Remember, it’s not about working harder—it’s about working smarter. Thank you, and I’m happy to take your questions."</a:t>
            </a:r>
          </a:p>
          <a:p>
            <a:endParaRPr lang="en-TW" dirty="0"/>
          </a:p>
        </p:txBody>
      </p:sp>
      <p:sp>
        <p:nvSpPr>
          <p:cNvPr id="4" name="Slide Number Placeholder 3"/>
          <p:cNvSpPr>
            <a:spLocks noGrp="1"/>
          </p:cNvSpPr>
          <p:nvPr>
            <p:ph type="sldNum" sz="quarter" idx="5"/>
          </p:nvPr>
        </p:nvSpPr>
        <p:spPr/>
        <p:txBody>
          <a:bodyPr/>
          <a:lstStyle/>
          <a:p>
            <a:fld id="{B2E209DA-562C-0948-858F-DCFFCC8AEE13}" type="slidenum">
              <a:rPr lang="en-TW" smtClean="0"/>
              <a:t>21</a:t>
            </a:fld>
            <a:endParaRPr lang="en-TW"/>
          </a:p>
        </p:txBody>
      </p:sp>
    </p:spTree>
    <p:extLst>
      <p:ext uri="{BB962C8B-B14F-4D97-AF65-F5344CB8AC3E}">
        <p14:creationId xmlns:p14="http://schemas.microsoft.com/office/powerpoint/2010/main" val="1150900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kern="100" dirty="0">
                <a:effectLst/>
                <a:latin typeface="Aptos" panose="020B0004020202020204" pitchFamily="34" charset="0"/>
                <a:ea typeface="PMingLiU" panose="02020500000000000000" pitchFamily="18" charset="-120"/>
                <a:cs typeface="Times New Roman" panose="02020603050405020304" pitchFamily="18" charset="0"/>
              </a:rPr>
              <a:t>"Let’s make this interactive. Please take a moment to think back to last week—how many hours did you work in total? </a:t>
            </a:r>
            <a:r>
              <a:rPr lang="en-TW" sz="1200" b="1" kern="100" dirty="0">
                <a:effectLst/>
                <a:latin typeface="Aptos" panose="020B0004020202020204" pitchFamily="34" charset="0"/>
                <a:ea typeface="PMingLiU" panose="02020500000000000000" pitchFamily="18" charset="-120"/>
                <a:cs typeface="Times New Roman" panose="02020603050405020304" pitchFamily="18" charset="0"/>
              </a:rPr>
              <a:t>Raise your hand if you worked more than 40 hours.</a:t>
            </a:r>
            <a:r>
              <a:rPr lang="en-TW" sz="1200" kern="100" dirty="0">
                <a:effectLst/>
                <a:latin typeface="Aptos" panose="020B0004020202020204" pitchFamily="34" charset="0"/>
                <a:ea typeface="PMingLiU" panose="02020500000000000000" pitchFamily="18" charset="-120"/>
                <a:cs typeface="Times New Roman" panose="02020603050405020304" pitchFamily="18" charset="0"/>
              </a:rPr>
              <a:t> [Pause to observe hands] Thank you! As we can see, overworking is not an isolated issue. It’s something that many of us, in this room and beyond, experience regularly."</a:t>
            </a:r>
          </a:p>
          <a:p>
            <a:endParaRPr lang="en-TW" dirty="0"/>
          </a:p>
        </p:txBody>
      </p:sp>
      <p:sp>
        <p:nvSpPr>
          <p:cNvPr id="4" name="Slide Number Placeholder 3"/>
          <p:cNvSpPr>
            <a:spLocks noGrp="1"/>
          </p:cNvSpPr>
          <p:nvPr>
            <p:ph type="sldNum" sz="quarter" idx="5"/>
          </p:nvPr>
        </p:nvSpPr>
        <p:spPr/>
        <p:txBody>
          <a:bodyPr/>
          <a:lstStyle/>
          <a:p>
            <a:fld id="{B2E209DA-562C-0948-858F-DCFFCC8AEE13}" type="slidenum">
              <a:rPr lang="en-TW" smtClean="0"/>
              <a:t>3</a:t>
            </a:fld>
            <a:endParaRPr lang="en-TW"/>
          </a:p>
        </p:txBody>
      </p:sp>
    </p:spTree>
    <p:extLst>
      <p:ext uri="{BB962C8B-B14F-4D97-AF65-F5344CB8AC3E}">
        <p14:creationId xmlns:p14="http://schemas.microsoft.com/office/powerpoint/2010/main" val="3594973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"Globally, </a:t>
            </a: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40% of employees</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report working over 40 hours per week, and </a:t>
            </a: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18%</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admit to working more than 60 hours weekly. These numbers aren’t just statistics—they represent real lives, struggles, and sacrifices. Let’s consider how these trends impact individual well-being and organizational performance."</a:t>
            </a:r>
          </a:p>
          <a:p>
            <a:endParaRPr lang="en-TW" dirty="0"/>
          </a:p>
        </p:txBody>
      </p:sp>
      <p:sp>
        <p:nvSpPr>
          <p:cNvPr id="4" name="Slide Number Placeholder 3"/>
          <p:cNvSpPr>
            <a:spLocks noGrp="1"/>
          </p:cNvSpPr>
          <p:nvPr>
            <p:ph type="sldNum" sz="quarter" idx="5"/>
          </p:nvPr>
        </p:nvSpPr>
        <p:spPr/>
        <p:txBody>
          <a:bodyPr/>
          <a:lstStyle/>
          <a:p>
            <a:fld id="{B2E209DA-562C-0948-858F-DCFFCC8AEE13}" type="slidenum">
              <a:rPr lang="en-TW" smtClean="0"/>
              <a:t>4</a:t>
            </a:fld>
            <a:endParaRPr lang="en-TW"/>
          </a:p>
        </p:txBody>
      </p:sp>
    </p:spTree>
    <p:extLst>
      <p:ext uri="{BB962C8B-B14F-4D97-AF65-F5344CB8AC3E}">
        <p14:creationId xmlns:p14="http://schemas.microsoft.com/office/powerpoint/2010/main" val="1536128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"Here’s the key question we’ll tackle today: </a:t>
            </a: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Does excessive working hours have a detrimental impact on society, and are there solutions for employers?</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By the end of this presentation, I hope to provide some answers to this important question."</a:t>
            </a:r>
          </a:p>
          <a:p>
            <a:endParaRPr lang="en-TW" dirty="0"/>
          </a:p>
        </p:txBody>
      </p:sp>
      <p:sp>
        <p:nvSpPr>
          <p:cNvPr id="4" name="Slide Number Placeholder 3"/>
          <p:cNvSpPr>
            <a:spLocks noGrp="1"/>
          </p:cNvSpPr>
          <p:nvPr>
            <p:ph type="sldNum" sz="quarter" idx="5"/>
          </p:nvPr>
        </p:nvSpPr>
        <p:spPr/>
        <p:txBody>
          <a:bodyPr/>
          <a:lstStyle/>
          <a:p>
            <a:fld id="{B2E209DA-562C-0948-858F-DCFFCC8AEE13}" type="slidenum">
              <a:rPr lang="en-TW" smtClean="0"/>
              <a:t>5</a:t>
            </a:fld>
            <a:endParaRPr lang="en-TW"/>
          </a:p>
        </p:txBody>
      </p:sp>
    </p:spTree>
    <p:extLst>
      <p:ext uri="{BB962C8B-B14F-4D97-AF65-F5344CB8AC3E}">
        <p14:creationId xmlns:p14="http://schemas.microsoft.com/office/powerpoint/2010/main" val="1215111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"This map illustrates </a:t>
            </a: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average weekly working hours worldwide in 2023.</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Notice how countries in </a:t>
            </a: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Asia</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and </a:t>
            </a: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Africa</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often show significantly higher weekly hours compared to other regions. This suggests systemic challenges in these areas, such as a reliance on labor-intensive industries and less regulatory oversight on working conditions. These factors contribute to longer hours and the associated risks."</a:t>
            </a:r>
          </a:p>
          <a:p>
            <a:endParaRPr lang="en-TW" dirty="0"/>
          </a:p>
        </p:txBody>
      </p:sp>
      <p:sp>
        <p:nvSpPr>
          <p:cNvPr id="4" name="Slide Number Placeholder 3"/>
          <p:cNvSpPr>
            <a:spLocks noGrp="1"/>
          </p:cNvSpPr>
          <p:nvPr>
            <p:ph type="sldNum" sz="quarter" idx="5"/>
          </p:nvPr>
        </p:nvSpPr>
        <p:spPr/>
        <p:txBody>
          <a:bodyPr/>
          <a:lstStyle/>
          <a:p>
            <a:fld id="{B2E209DA-562C-0948-858F-DCFFCC8AEE13}" type="slidenum">
              <a:rPr lang="en-TW" smtClean="0"/>
              <a:t>6</a:t>
            </a:fld>
            <a:endParaRPr lang="en-TW"/>
          </a:p>
        </p:txBody>
      </p:sp>
    </p:spTree>
    <p:extLst>
      <p:ext uri="{BB962C8B-B14F-4D97-AF65-F5344CB8AC3E}">
        <p14:creationId xmlns:p14="http://schemas.microsoft.com/office/powerpoint/2010/main" val="1614790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"This chart shows </a:t>
            </a: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annual hours worked per worker by country.</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While countries like </a:t>
            </a: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Germany</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and </a:t>
            </a: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the Netherlands</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work fewer hours annually, they still achieve high productivity. In contrast, </a:t>
            </a: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the United States</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with an average of </a:t>
            </a: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1,800 annual hours</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works significantly longer. This raises an important question: How can countries balance workload with efficiency and productivity?"</a:t>
            </a:r>
          </a:p>
          <a:p>
            <a:endParaRPr lang="en-TW" dirty="0"/>
          </a:p>
        </p:txBody>
      </p:sp>
      <p:sp>
        <p:nvSpPr>
          <p:cNvPr id="4" name="Slide Number Placeholder 3"/>
          <p:cNvSpPr>
            <a:spLocks noGrp="1"/>
          </p:cNvSpPr>
          <p:nvPr>
            <p:ph type="sldNum" sz="quarter" idx="5"/>
          </p:nvPr>
        </p:nvSpPr>
        <p:spPr/>
        <p:txBody>
          <a:bodyPr/>
          <a:lstStyle/>
          <a:p>
            <a:fld id="{B2E209DA-562C-0948-858F-DCFFCC8AEE13}" type="slidenum">
              <a:rPr lang="en-TW" smtClean="0"/>
              <a:t>7</a:t>
            </a:fld>
            <a:endParaRPr lang="en-TW"/>
          </a:p>
        </p:txBody>
      </p:sp>
    </p:spTree>
    <p:extLst>
      <p:ext uri="{BB962C8B-B14F-4D97-AF65-F5344CB8AC3E}">
        <p14:creationId xmlns:p14="http://schemas.microsoft.com/office/powerpoint/2010/main" val="3592466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"Overworking leads to serious consequences. First, </a:t>
            </a: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health risks</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people working over 55 hours a week have a </a:t>
            </a: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33% higher risk of stroke.</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Second, </a:t>
            </a: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burnout</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studies show </a:t>
            </a: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12.3% of nurses</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reported high levels of burnout symptoms. Finally, </a:t>
            </a: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lower productivity</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research has found that </a:t>
            </a: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1 in 10 employees</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works an extra day of unpaid overtime each week. These challenges are widespread and demand our attention."</a:t>
            </a:r>
          </a:p>
          <a:p>
            <a:endParaRPr lang="en-TW" dirty="0"/>
          </a:p>
        </p:txBody>
      </p:sp>
      <p:sp>
        <p:nvSpPr>
          <p:cNvPr id="4" name="Slide Number Placeholder 3"/>
          <p:cNvSpPr>
            <a:spLocks noGrp="1"/>
          </p:cNvSpPr>
          <p:nvPr>
            <p:ph type="sldNum" sz="quarter" idx="5"/>
          </p:nvPr>
        </p:nvSpPr>
        <p:spPr/>
        <p:txBody>
          <a:bodyPr/>
          <a:lstStyle/>
          <a:p>
            <a:fld id="{B2E209DA-562C-0948-858F-DCFFCC8AEE13}" type="slidenum">
              <a:rPr lang="en-TW" smtClean="0"/>
              <a:t>8</a:t>
            </a:fld>
            <a:endParaRPr lang="en-TW"/>
          </a:p>
        </p:txBody>
      </p:sp>
    </p:spTree>
    <p:extLst>
      <p:ext uri="{BB962C8B-B14F-4D97-AF65-F5344CB8AC3E}">
        <p14:creationId xmlns:p14="http://schemas.microsoft.com/office/powerpoint/2010/main" val="2094218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"Let’s quantify the issue of burnout: </a:t>
            </a: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7 out of 10 people</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have experienced it, while </a:t>
            </a: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5 out of 10 feel stressed regularly.</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Interestingly, </a:t>
            </a:r>
            <a:r>
              <a:rPr lang="en-TW" sz="1800" b="1" kern="100" dirty="0">
                <a:effectLst/>
                <a:latin typeface="Aptos" panose="020B0004020202020204" pitchFamily="34" charset="0"/>
                <a:ea typeface="PMingLiU" panose="02020500000000000000" pitchFamily="18" charset="-120"/>
                <a:cs typeface="Times New Roman" panose="02020603050405020304" pitchFamily="18" charset="0"/>
              </a:rPr>
              <a:t>8 out of 10 believe burnout is a serious issue that should be addressed.</a:t>
            </a:r>
            <a:r>
              <a:rPr lang="en-TW" sz="1800" kern="100" dirty="0">
                <a:effectLst/>
                <a:latin typeface="Aptos" panose="020B0004020202020204" pitchFamily="34" charset="0"/>
                <a:ea typeface="PMingLiU" panose="02020500000000000000" pitchFamily="18" charset="-120"/>
                <a:cs typeface="Times New Roman" panose="02020603050405020304" pitchFamily="18" charset="0"/>
              </a:rPr>
              <a:t> These numbers underline the urgent need for better workplace policies and support systems."</a:t>
            </a:r>
          </a:p>
          <a:p>
            <a:endParaRPr lang="en-TW" dirty="0"/>
          </a:p>
        </p:txBody>
      </p:sp>
      <p:sp>
        <p:nvSpPr>
          <p:cNvPr id="4" name="Slide Number Placeholder 3"/>
          <p:cNvSpPr>
            <a:spLocks noGrp="1"/>
          </p:cNvSpPr>
          <p:nvPr>
            <p:ph type="sldNum" sz="quarter" idx="5"/>
          </p:nvPr>
        </p:nvSpPr>
        <p:spPr/>
        <p:txBody>
          <a:bodyPr/>
          <a:lstStyle/>
          <a:p>
            <a:fld id="{B2E209DA-562C-0948-858F-DCFFCC8AEE13}" type="slidenum">
              <a:rPr lang="en-TW" smtClean="0"/>
              <a:t>9</a:t>
            </a:fld>
            <a:endParaRPr lang="en-TW"/>
          </a:p>
        </p:txBody>
      </p:sp>
    </p:spTree>
    <p:extLst>
      <p:ext uri="{BB962C8B-B14F-4D97-AF65-F5344CB8AC3E}">
        <p14:creationId xmlns:p14="http://schemas.microsoft.com/office/powerpoint/2010/main" val="3982136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11/24/24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9.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7.sv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5.svg"/><Relationship Id="rId5" Type="http://schemas.openxmlformats.org/officeDocument/2006/relationships/tags" Target="../tags/tag6.xml"/><Relationship Id="rId15" Type="http://schemas.openxmlformats.org/officeDocument/2006/relationships/image" Target="../media/image9.svg"/><Relationship Id="rId10" Type="http://schemas.openxmlformats.org/officeDocument/2006/relationships/image" Target="../media/image4.png"/><Relationship Id="rId4" Type="http://schemas.openxmlformats.org/officeDocument/2006/relationships/tags" Target="../tags/tag5.xml"/><Relationship Id="rId9" Type="http://schemas.openxmlformats.org/officeDocument/2006/relationships/notesSlide" Target="../notesSlides/notesSlide3.xml"/><Relationship Id="rId1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671532" y="3491865"/>
            <a:ext cx="15587768" cy="1651635"/>
          </a:xfrm>
          <a:prstGeom prst="rect">
            <a:avLst/>
          </a:prstGeom>
        </p:spPr>
        <p:txBody>
          <a:bodyPr lIns="0" tIns="0" rIns="0" bIns="0" rtlCol="0" anchor="t">
            <a:spAutoFit/>
          </a:bodyPr>
          <a:lstStyle/>
          <a:p>
            <a:pPr marL="0" lvl="0" indent="0" algn="ctr">
              <a:lnSpc>
                <a:spcPts val="13439"/>
              </a:lnSpc>
              <a:spcBef>
                <a:spcPct val="0"/>
              </a:spcBef>
            </a:pPr>
            <a:r>
              <a:rPr lang="en-US" sz="9600" b="1" i="1">
                <a:solidFill>
                  <a:srgbClr val="0F4662"/>
                </a:solidFill>
                <a:latin typeface="Cormorant Garamond Bold Italics"/>
                <a:ea typeface="Cormorant Garamond Bold Italics"/>
                <a:cs typeface="Cormorant Garamond Bold Italics"/>
                <a:sym typeface="Cormorant Garamond Bold Italics"/>
              </a:rPr>
              <a:t>Impact of Overworking</a:t>
            </a:r>
          </a:p>
        </p:txBody>
      </p:sp>
      <p:sp>
        <p:nvSpPr>
          <p:cNvPr id="3" name="AutoShape 3"/>
          <p:cNvSpPr/>
          <p:nvPr/>
        </p:nvSpPr>
        <p:spPr>
          <a:xfrm>
            <a:off x="9158735" y="990600"/>
            <a:ext cx="8114971" cy="0"/>
          </a:xfrm>
          <a:prstGeom prst="line">
            <a:avLst/>
          </a:prstGeom>
          <a:ln w="76200" cap="flat">
            <a:solidFill>
              <a:srgbClr val="0F4662"/>
            </a:solidFill>
            <a:prstDash val="solid"/>
            <a:headEnd type="none" w="sm" len="sm"/>
            <a:tailEnd type="none" w="sm" len="sm"/>
          </a:ln>
        </p:spPr>
        <p:txBody>
          <a:bodyPr/>
          <a:lstStyle/>
          <a:p>
            <a:endParaRPr lang="en-TW"/>
          </a:p>
        </p:txBody>
      </p:sp>
      <p:sp>
        <p:nvSpPr>
          <p:cNvPr id="4" name="AutoShape 4"/>
          <p:cNvSpPr/>
          <p:nvPr/>
        </p:nvSpPr>
        <p:spPr>
          <a:xfrm>
            <a:off x="1043764" y="9296400"/>
            <a:ext cx="8114971" cy="0"/>
          </a:xfrm>
          <a:prstGeom prst="line">
            <a:avLst/>
          </a:prstGeom>
          <a:ln w="76200" cap="flat">
            <a:solidFill>
              <a:srgbClr val="0F4662"/>
            </a:solidFill>
            <a:prstDash val="solid"/>
            <a:headEnd type="none" w="sm" len="sm"/>
            <a:tailEnd type="none" w="sm" len="sm"/>
          </a:ln>
        </p:spPr>
        <p:txBody>
          <a:bodyPr/>
          <a:lstStyle/>
          <a:p>
            <a:endParaRPr lang="en-TW"/>
          </a:p>
        </p:txBody>
      </p:sp>
      <p:sp>
        <p:nvSpPr>
          <p:cNvPr id="5" name="Freeform 5"/>
          <p:cNvSpPr/>
          <p:nvPr/>
        </p:nvSpPr>
        <p:spPr>
          <a:xfrm>
            <a:off x="9618706" y="90374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6" name="TextBox 6"/>
          <p:cNvSpPr txBox="1"/>
          <p:nvPr/>
        </p:nvSpPr>
        <p:spPr>
          <a:xfrm>
            <a:off x="2737539" y="5908475"/>
            <a:ext cx="12812922" cy="837844"/>
          </a:xfrm>
          <a:prstGeom prst="rect">
            <a:avLst/>
          </a:prstGeom>
        </p:spPr>
        <p:txBody>
          <a:bodyPr lIns="0" tIns="0" rIns="0" bIns="0" rtlCol="0" anchor="t">
            <a:spAutoFit/>
          </a:bodyPr>
          <a:lstStyle/>
          <a:p>
            <a:pPr marL="0" lvl="0" indent="0" algn="ctr">
              <a:lnSpc>
                <a:spcPts val="6844"/>
              </a:lnSpc>
              <a:spcBef>
                <a:spcPct val="0"/>
              </a:spcBef>
            </a:pPr>
            <a:r>
              <a:rPr lang="en-US" sz="4889">
                <a:solidFill>
                  <a:srgbClr val="0F4662"/>
                </a:solidFill>
                <a:latin typeface="Quicksand"/>
                <a:ea typeface="Quicksand"/>
                <a:cs typeface="Quicksand"/>
                <a:sym typeface="Quicksand"/>
              </a:rPr>
              <a:t>Presented by Caroline Kuo</a:t>
            </a:r>
          </a:p>
        </p:txBody>
      </p:sp>
      <p:sp>
        <p:nvSpPr>
          <p:cNvPr id="7" name="TextBox 7"/>
          <p:cNvSpPr txBox="1"/>
          <p:nvPr/>
        </p:nvSpPr>
        <p:spPr>
          <a:xfrm>
            <a:off x="5649752" y="7032069"/>
            <a:ext cx="6988496" cy="525912"/>
          </a:xfrm>
          <a:prstGeom prst="rect">
            <a:avLst/>
          </a:prstGeom>
        </p:spPr>
        <p:txBody>
          <a:bodyPr lIns="0" tIns="0" rIns="0" bIns="0" rtlCol="0" anchor="t">
            <a:spAutoFit/>
          </a:bodyPr>
          <a:lstStyle/>
          <a:p>
            <a:pPr marL="0" lvl="0" indent="0" algn="ctr">
              <a:lnSpc>
                <a:spcPts val="4397"/>
              </a:lnSpc>
              <a:spcBef>
                <a:spcPct val="0"/>
              </a:spcBef>
            </a:pPr>
            <a:r>
              <a:rPr lang="en-US" sz="3141" dirty="0">
                <a:solidFill>
                  <a:srgbClr val="0F4662"/>
                </a:solidFill>
                <a:latin typeface="Quicksand"/>
                <a:ea typeface="Quicksand"/>
                <a:cs typeface="Quicksand"/>
                <a:sym typeface="Quicksand"/>
              </a:rPr>
              <a:t>27 November, 2024</a:t>
            </a:r>
          </a:p>
        </p:txBody>
      </p:sp>
      <p:sp>
        <p:nvSpPr>
          <p:cNvPr id="8" name="Freeform 8"/>
          <p:cNvSpPr/>
          <p:nvPr/>
        </p:nvSpPr>
        <p:spPr>
          <a:xfrm>
            <a:off x="5646742" y="8078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547573" y="2340761"/>
            <a:ext cx="18835573" cy="7946239"/>
            <a:chOff x="0" y="0"/>
            <a:chExt cx="4960809" cy="2092837"/>
          </a:xfrm>
        </p:grpSpPr>
        <p:sp>
          <p:nvSpPr>
            <p:cNvPr id="3" name="Freeform 3"/>
            <p:cNvSpPr/>
            <p:nvPr/>
          </p:nvSpPr>
          <p:spPr>
            <a:xfrm>
              <a:off x="0" y="0"/>
              <a:ext cx="4960810" cy="2092837"/>
            </a:xfrm>
            <a:custGeom>
              <a:avLst/>
              <a:gdLst/>
              <a:ahLst/>
              <a:cxnLst/>
              <a:rect l="l" t="t" r="r" b="b"/>
              <a:pathLst>
                <a:path w="4960810" h="2092837">
                  <a:moveTo>
                    <a:pt x="0" y="0"/>
                  </a:moveTo>
                  <a:lnTo>
                    <a:pt x="4960810" y="0"/>
                  </a:lnTo>
                  <a:lnTo>
                    <a:pt x="4960810" y="2092837"/>
                  </a:lnTo>
                  <a:lnTo>
                    <a:pt x="0" y="2092837"/>
                  </a:lnTo>
                  <a:close/>
                </a:path>
              </a:pathLst>
            </a:custGeom>
            <a:solidFill>
              <a:srgbClr val="DBE5EA"/>
            </a:solidFill>
          </p:spPr>
          <p:txBody>
            <a:bodyPr/>
            <a:lstStyle/>
            <a:p>
              <a:endParaRPr lang="en-TW"/>
            </a:p>
          </p:txBody>
        </p:sp>
        <p:sp>
          <p:nvSpPr>
            <p:cNvPr id="4" name="TextBox 4"/>
            <p:cNvSpPr txBox="1"/>
            <p:nvPr/>
          </p:nvSpPr>
          <p:spPr>
            <a:xfrm>
              <a:off x="0" y="-123825"/>
              <a:ext cx="4960809" cy="2216662"/>
            </a:xfrm>
            <a:prstGeom prst="rect">
              <a:avLst/>
            </a:prstGeom>
          </p:spPr>
          <p:txBody>
            <a:bodyPr lIns="50800" tIns="50800" rIns="50800" bIns="50800" rtlCol="0" anchor="ctr"/>
            <a:lstStyle/>
            <a:p>
              <a:pPr algn="ctr">
                <a:lnSpc>
                  <a:spcPts val="4079"/>
                </a:lnSpc>
              </a:pPr>
              <a:endParaRPr/>
            </a:p>
            <a:p>
              <a:pPr algn="ctr">
                <a:lnSpc>
                  <a:spcPts val="4079"/>
                </a:lnSpc>
              </a:pPr>
              <a:endParaRPr/>
            </a:p>
          </p:txBody>
        </p:sp>
      </p:grpSp>
      <p:sp>
        <p:nvSpPr>
          <p:cNvPr id="5" name="AutoShape 5"/>
          <p:cNvSpPr/>
          <p:nvPr/>
        </p:nvSpPr>
        <p:spPr>
          <a:xfrm flipV="1">
            <a:off x="10684234" y="1199467"/>
            <a:ext cx="7026810" cy="0"/>
          </a:xfrm>
          <a:prstGeom prst="line">
            <a:avLst/>
          </a:prstGeom>
          <a:ln w="76200" cap="flat">
            <a:solidFill>
              <a:srgbClr val="0F4662"/>
            </a:solidFill>
            <a:prstDash val="solid"/>
            <a:headEnd type="none" w="sm" len="sm"/>
            <a:tailEnd type="none" w="sm" len="sm"/>
          </a:ln>
        </p:spPr>
        <p:txBody>
          <a:bodyPr/>
          <a:lstStyle/>
          <a:p>
            <a:endParaRPr lang="en-TW"/>
          </a:p>
        </p:txBody>
      </p:sp>
      <p:sp>
        <p:nvSpPr>
          <p:cNvPr id="6" name="Freeform 6"/>
          <p:cNvSpPr/>
          <p:nvPr/>
        </p:nvSpPr>
        <p:spPr>
          <a:xfrm>
            <a:off x="7320943" y="3036553"/>
            <a:ext cx="10608692" cy="6554656"/>
          </a:xfrm>
          <a:custGeom>
            <a:avLst/>
            <a:gdLst/>
            <a:ahLst/>
            <a:cxnLst/>
            <a:rect l="l" t="t" r="r" b="b"/>
            <a:pathLst>
              <a:path w="10608692" h="6554656">
                <a:moveTo>
                  <a:pt x="0" y="0"/>
                </a:moveTo>
                <a:lnTo>
                  <a:pt x="10608691" y="0"/>
                </a:lnTo>
                <a:lnTo>
                  <a:pt x="10608691" y="6554656"/>
                </a:lnTo>
                <a:lnTo>
                  <a:pt x="0" y="6554656"/>
                </a:lnTo>
                <a:lnTo>
                  <a:pt x="0" y="0"/>
                </a:lnTo>
                <a:close/>
              </a:path>
            </a:pathLst>
          </a:custGeom>
          <a:blipFill>
            <a:blip r:embed="rId3"/>
            <a:stretch>
              <a:fillRect/>
            </a:stretch>
          </a:blipFill>
        </p:spPr>
        <p:txBody>
          <a:bodyPr/>
          <a:lstStyle/>
          <a:p>
            <a:endParaRPr lang="en-TW"/>
          </a:p>
        </p:txBody>
      </p:sp>
      <p:sp>
        <p:nvSpPr>
          <p:cNvPr id="7" name="TextBox 7"/>
          <p:cNvSpPr txBox="1"/>
          <p:nvPr/>
        </p:nvSpPr>
        <p:spPr>
          <a:xfrm>
            <a:off x="905502" y="599709"/>
            <a:ext cx="9480749"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Burnout</a:t>
            </a:r>
          </a:p>
        </p:txBody>
      </p:sp>
      <p:sp>
        <p:nvSpPr>
          <p:cNvPr id="8" name="TextBox 8"/>
          <p:cNvSpPr txBox="1"/>
          <p:nvPr/>
        </p:nvSpPr>
        <p:spPr>
          <a:xfrm>
            <a:off x="1028700" y="4645632"/>
            <a:ext cx="5187950" cy="2980690"/>
          </a:xfrm>
          <a:prstGeom prst="rect">
            <a:avLst/>
          </a:prstGeom>
        </p:spPr>
        <p:txBody>
          <a:bodyPr lIns="0" tIns="0" rIns="0" bIns="0" rtlCol="0" anchor="t">
            <a:spAutoFit/>
          </a:bodyPr>
          <a:lstStyle/>
          <a:p>
            <a:pPr algn="l">
              <a:lnSpc>
                <a:spcPts val="4759"/>
              </a:lnSpc>
            </a:pPr>
            <a:r>
              <a:rPr lang="en-US" sz="3399">
                <a:solidFill>
                  <a:srgbClr val="0F4662"/>
                </a:solidFill>
                <a:latin typeface="Noto Sans T Chinese"/>
                <a:ea typeface="Noto Sans T Chinese"/>
                <a:cs typeface="Noto Sans T Chinese"/>
                <a:sym typeface="Noto Sans T Chinese"/>
              </a:rPr>
              <a:t>an increased number of actively disengaged employees (from 13% to 18%) could mean quiet quitting is on the rise.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2534634B-6F0B-2D16-EA55-DD212CCB04A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F067CB2-9170-0EC2-B8C2-5880CD80099C}"/>
              </a:ext>
            </a:extLst>
          </p:cNvPr>
          <p:cNvGrpSpPr/>
          <p:nvPr/>
        </p:nvGrpSpPr>
        <p:grpSpPr>
          <a:xfrm>
            <a:off x="1664771" y="1809453"/>
            <a:ext cx="5539941" cy="7448847"/>
            <a:chOff x="0" y="0"/>
            <a:chExt cx="858282" cy="1154021"/>
          </a:xfrm>
        </p:grpSpPr>
        <p:sp>
          <p:nvSpPr>
            <p:cNvPr id="3" name="Freeform 3">
              <a:extLst>
                <a:ext uri="{FF2B5EF4-FFF2-40B4-BE49-F238E27FC236}">
                  <a16:creationId xmlns:a16="http://schemas.microsoft.com/office/drawing/2014/main" id="{AD0DC16B-3C23-3018-6C8F-B1CAA674846C}"/>
                </a:ext>
              </a:extLst>
            </p:cNvPr>
            <p:cNvSpPr/>
            <p:nvPr/>
          </p:nvSpPr>
          <p:spPr>
            <a:xfrm>
              <a:off x="0" y="0"/>
              <a:ext cx="858282" cy="1154021"/>
            </a:xfrm>
            <a:custGeom>
              <a:avLst/>
              <a:gdLst/>
              <a:ahLst/>
              <a:cxnLst/>
              <a:rect l="l" t="t" r="r" b="b"/>
              <a:pathLst>
                <a:path w="858282" h="1154021">
                  <a:moveTo>
                    <a:pt x="32142" y="0"/>
                  </a:moveTo>
                  <a:lnTo>
                    <a:pt x="826140" y="0"/>
                  </a:lnTo>
                  <a:cubicBezTo>
                    <a:pt x="843892" y="0"/>
                    <a:pt x="858282" y="14390"/>
                    <a:pt x="858282" y="32142"/>
                  </a:cubicBezTo>
                  <a:lnTo>
                    <a:pt x="858282" y="1121879"/>
                  </a:lnTo>
                  <a:cubicBezTo>
                    <a:pt x="858282" y="1130404"/>
                    <a:pt x="854896" y="1138579"/>
                    <a:pt x="848868" y="1144607"/>
                  </a:cubicBezTo>
                  <a:cubicBezTo>
                    <a:pt x="842840" y="1150635"/>
                    <a:pt x="834665" y="1154021"/>
                    <a:pt x="826140" y="1154021"/>
                  </a:cubicBezTo>
                  <a:lnTo>
                    <a:pt x="32142" y="1154021"/>
                  </a:lnTo>
                  <a:cubicBezTo>
                    <a:pt x="23617" y="1154021"/>
                    <a:pt x="15442" y="1150635"/>
                    <a:pt x="9414" y="1144607"/>
                  </a:cubicBezTo>
                  <a:cubicBezTo>
                    <a:pt x="3386" y="1138579"/>
                    <a:pt x="0" y="1130404"/>
                    <a:pt x="0" y="1121879"/>
                  </a:cubicBezTo>
                  <a:lnTo>
                    <a:pt x="0" y="32142"/>
                  </a:lnTo>
                  <a:cubicBezTo>
                    <a:pt x="0" y="14390"/>
                    <a:pt x="14390" y="0"/>
                    <a:pt x="32142" y="0"/>
                  </a:cubicBezTo>
                  <a:close/>
                </a:path>
              </a:pathLst>
            </a:custGeom>
            <a:blipFill>
              <a:blip r:embed="rId3"/>
              <a:stretch>
                <a:fillRect t="-5710" b="-5710"/>
              </a:stretch>
            </a:blipFill>
          </p:spPr>
          <p:txBody>
            <a:bodyPr/>
            <a:lstStyle/>
            <a:p>
              <a:endParaRPr lang="en-TW"/>
            </a:p>
          </p:txBody>
        </p:sp>
      </p:grpSp>
      <p:grpSp>
        <p:nvGrpSpPr>
          <p:cNvPr id="4" name="Group 4">
            <a:extLst>
              <a:ext uri="{FF2B5EF4-FFF2-40B4-BE49-F238E27FC236}">
                <a16:creationId xmlns:a16="http://schemas.microsoft.com/office/drawing/2014/main" id="{F9D99234-EBD6-E9C3-E946-5A453D6011BC}"/>
              </a:ext>
            </a:extLst>
          </p:cNvPr>
          <p:cNvGrpSpPr/>
          <p:nvPr/>
        </p:nvGrpSpPr>
        <p:grpSpPr>
          <a:xfrm>
            <a:off x="8449761" y="0"/>
            <a:ext cx="9838239" cy="10287000"/>
            <a:chOff x="0" y="0"/>
            <a:chExt cx="2591141" cy="2709333"/>
          </a:xfrm>
        </p:grpSpPr>
        <p:sp>
          <p:nvSpPr>
            <p:cNvPr id="5" name="Freeform 5">
              <a:extLst>
                <a:ext uri="{FF2B5EF4-FFF2-40B4-BE49-F238E27FC236}">
                  <a16:creationId xmlns:a16="http://schemas.microsoft.com/office/drawing/2014/main" id="{817F6E87-25A0-28E1-F436-279325FD3BEA}"/>
                </a:ext>
              </a:extLst>
            </p:cNvPr>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txBody>
            <a:bodyPr/>
            <a:lstStyle/>
            <a:p>
              <a:endParaRPr lang="en-TW"/>
            </a:p>
          </p:txBody>
        </p:sp>
        <p:sp>
          <p:nvSpPr>
            <p:cNvPr id="6" name="TextBox 6">
              <a:extLst>
                <a:ext uri="{FF2B5EF4-FFF2-40B4-BE49-F238E27FC236}">
                  <a16:creationId xmlns:a16="http://schemas.microsoft.com/office/drawing/2014/main" id="{6B3F7624-6FC9-B7D4-C9CA-B037F7914683}"/>
                </a:ext>
              </a:extLst>
            </p:cNvPr>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7" name="TextBox 7">
            <a:extLst>
              <a:ext uri="{FF2B5EF4-FFF2-40B4-BE49-F238E27FC236}">
                <a16:creationId xmlns:a16="http://schemas.microsoft.com/office/drawing/2014/main" id="{1696ED0A-932D-4D70-8F92-0DB257D51485}"/>
              </a:ext>
            </a:extLst>
          </p:cNvPr>
          <p:cNvSpPr txBox="1"/>
          <p:nvPr/>
        </p:nvSpPr>
        <p:spPr>
          <a:xfrm>
            <a:off x="371475" y="599709"/>
            <a:ext cx="9480749"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What does overwork bring?</a:t>
            </a:r>
          </a:p>
        </p:txBody>
      </p:sp>
      <p:sp>
        <p:nvSpPr>
          <p:cNvPr id="8" name="TextBox 8">
            <a:extLst>
              <a:ext uri="{FF2B5EF4-FFF2-40B4-BE49-F238E27FC236}">
                <a16:creationId xmlns:a16="http://schemas.microsoft.com/office/drawing/2014/main" id="{07B38778-41D5-0987-86F3-DE52AB1302DE}"/>
              </a:ext>
            </a:extLst>
          </p:cNvPr>
          <p:cNvSpPr txBox="1"/>
          <p:nvPr/>
        </p:nvSpPr>
        <p:spPr>
          <a:xfrm>
            <a:off x="8652617" y="2528020"/>
            <a:ext cx="8606683" cy="1123950"/>
          </a:xfrm>
          <a:prstGeom prst="rect">
            <a:avLst/>
          </a:prstGeom>
        </p:spPr>
        <p:txBody>
          <a:bodyPr lIns="0" tIns="0" rIns="0" bIns="0" rtlCol="0" anchor="t">
            <a:spAutoFit/>
          </a:bodyPr>
          <a:lstStyle/>
          <a:p>
            <a:pPr marL="582928" lvl="1" indent="-291464" algn="l">
              <a:lnSpc>
                <a:spcPts val="4589"/>
              </a:lnSpc>
              <a:buFont typeface="Arial"/>
              <a:buChar char="•"/>
            </a:pPr>
            <a:r>
              <a:rPr lang="en-US" sz="2699" dirty="0">
                <a:solidFill>
                  <a:schemeClr val="accent1">
                    <a:lumMod val="60000"/>
                    <a:lumOff val="40000"/>
                  </a:schemeClr>
                </a:solidFill>
                <a:latin typeface="Quicksand"/>
                <a:ea typeface="Quicksand"/>
                <a:cs typeface="Quicksand"/>
                <a:sym typeface="Quicksand"/>
              </a:rPr>
              <a:t>People who work long hours (more than 55 hours per week) have a 33% higher risk of stroke.</a:t>
            </a:r>
          </a:p>
        </p:txBody>
      </p:sp>
      <p:sp>
        <p:nvSpPr>
          <p:cNvPr id="9" name="TextBox 9">
            <a:extLst>
              <a:ext uri="{FF2B5EF4-FFF2-40B4-BE49-F238E27FC236}">
                <a16:creationId xmlns:a16="http://schemas.microsoft.com/office/drawing/2014/main" id="{B4EEE2A5-55E1-1610-D5E0-64B8144CB986}"/>
              </a:ext>
            </a:extLst>
          </p:cNvPr>
          <p:cNvSpPr txBox="1"/>
          <p:nvPr/>
        </p:nvSpPr>
        <p:spPr>
          <a:xfrm>
            <a:off x="8652617" y="7668637"/>
            <a:ext cx="8606683" cy="1514475"/>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A research has shown that one in ten employees worked an extra day of unpaid overtime every week in 2021.</a:t>
            </a:r>
          </a:p>
          <a:p>
            <a:pPr algn="l">
              <a:lnSpc>
                <a:spcPts val="4079"/>
              </a:lnSpc>
            </a:pPr>
            <a:endParaRPr lang="en-US" sz="2400" dirty="0">
              <a:solidFill>
                <a:srgbClr val="0F4662"/>
              </a:solidFill>
              <a:latin typeface="Quicksand"/>
              <a:ea typeface="Quicksand"/>
              <a:cs typeface="Quicksand"/>
              <a:sym typeface="Quicksand"/>
            </a:endParaRPr>
          </a:p>
        </p:txBody>
      </p:sp>
      <p:sp>
        <p:nvSpPr>
          <p:cNvPr id="10" name="TextBox 10">
            <a:extLst>
              <a:ext uri="{FF2B5EF4-FFF2-40B4-BE49-F238E27FC236}">
                <a16:creationId xmlns:a16="http://schemas.microsoft.com/office/drawing/2014/main" id="{4A6A5AB6-E7EF-018A-5187-34B98174F9C3}"/>
              </a:ext>
            </a:extLst>
          </p:cNvPr>
          <p:cNvSpPr txBox="1"/>
          <p:nvPr/>
        </p:nvSpPr>
        <p:spPr>
          <a:xfrm>
            <a:off x="8652617" y="4671864"/>
            <a:ext cx="8606683" cy="1704975"/>
          </a:xfrm>
          <a:prstGeom prst="rect">
            <a:avLst/>
          </a:prstGeom>
        </p:spPr>
        <p:txBody>
          <a:bodyPr lIns="0" tIns="0" rIns="0" bIns="0" rtlCol="0" anchor="t">
            <a:spAutoFit/>
          </a:bodyPr>
          <a:lstStyle/>
          <a:p>
            <a:pPr marL="582928" lvl="1" indent="-291464" algn="l">
              <a:lnSpc>
                <a:spcPts val="4589"/>
              </a:lnSpc>
              <a:buFont typeface="Arial"/>
              <a:buChar char="•"/>
            </a:pPr>
            <a:r>
              <a:rPr lang="en-US" sz="2699" dirty="0">
                <a:solidFill>
                  <a:schemeClr val="accent1">
                    <a:lumMod val="60000"/>
                    <a:lumOff val="40000"/>
                  </a:schemeClr>
                </a:solidFill>
                <a:latin typeface="Quicksand"/>
                <a:ea typeface="Quicksand"/>
                <a:cs typeface="Quicksand"/>
                <a:sym typeface="Quicksand"/>
              </a:rPr>
              <a:t>According to a study in 2020, out of 2,474 nurses, 12.3% reported high levels of burnout symptoms during the early stages of their careers. </a:t>
            </a:r>
          </a:p>
        </p:txBody>
      </p:sp>
      <p:sp>
        <p:nvSpPr>
          <p:cNvPr id="11" name="TextBox 11">
            <a:extLst>
              <a:ext uri="{FF2B5EF4-FFF2-40B4-BE49-F238E27FC236}">
                <a16:creationId xmlns:a16="http://schemas.microsoft.com/office/drawing/2014/main" id="{BC85A3A3-7221-37D4-D4FA-BCE17C3AE3F2}"/>
              </a:ext>
            </a:extLst>
          </p:cNvPr>
          <p:cNvSpPr txBox="1"/>
          <p:nvPr/>
        </p:nvSpPr>
        <p:spPr>
          <a:xfrm>
            <a:off x="8652617" y="1871658"/>
            <a:ext cx="8606683" cy="677006"/>
          </a:xfrm>
          <a:prstGeom prst="rect">
            <a:avLst/>
          </a:prstGeom>
        </p:spPr>
        <p:txBody>
          <a:bodyPr lIns="0" tIns="0" rIns="0" bIns="0" rtlCol="0" anchor="t">
            <a:spAutoFit/>
          </a:bodyPr>
          <a:lstStyle/>
          <a:p>
            <a:pPr marL="0" lvl="0" indent="0" algn="l">
              <a:lnSpc>
                <a:spcPts val="5845"/>
              </a:lnSpc>
            </a:pPr>
            <a:r>
              <a:rPr lang="en-US" sz="3438" b="1" dirty="0">
                <a:solidFill>
                  <a:schemeClr val="accent1">
                    <a:lumMod val="60000"/>
                    <a:lumOff val="40000"/>
                  </a:schemeClr>
                </a:solidFill>
                <a:latin typeface="Quicksand Bold"/>
                <a:ea typeface="Quicksand Bold"/>
                <a:cs typeface="Quicksand Bold"/>
                <a:sym typeface="Quicksand Bold"/>
              </a:rPr>
              <a:t>Increased risk of health issues:</a:t>
            </a:r>
          </a:p>
        </p:txBody>
      </p:sp>
      <p:sp>
        <p:nvSpPr>
          <p:cNvPr id="12" name="TextBox 12">
            <a:extLst>
              <a:ext uri="{FF2B5EF4-FFF2-40B4-BE49-F238E27FC236}">
                <a16:creationId xmlns:a16="http://schemas.microsoft.com/office/drawing/2014/main" id="{7EBE67FF-FBF7-E653-DDAB-D23868C1E0E8}"/>
              </a:ext>
            </a:extLst>
          </p:cNvPr>
          <p:cNvSpPr txBox="1"/>
          <p:nvPr/>
        </p:nvSpPr>
        <p:spPr>
          <a:xfrm>
            <a:off x="8652617" y="7118727"/>
            <a:ext cx="8606683" cy="654685"/>
          </a:xfrm>
          <a:prstGeom prst="rect">
            <a:avLst/>
          </a:prstGeom>
        </p:spPr>
        <p:txBody>
          <a:bodyPr lIns="0" tIns="0" rIns="0" bIns="0" rtlCol="0" anchor="t">
            <a:spAutoFit/>
          </a:bodyPr>
          <a:lstStyle/>
          <a:p>
            <a:pPr marL="0" lvl="0" indent="0" algn="l">
              <a:lnSpc>
                <a:spcPts val="5677"/>
              </a:lnSpc>
            </a:pPr>
            <a:r>
              <a:rPr lang="en-US" sz="3339" b="1" dirty="0">
                <a:solidFill>
                  <a:srgbClr val="0F4662"/>
                </a:solidFill>
                <a:latin typeface="Quicksand Bold"/>
                <a:ea typeface="Quicksand Bold"/>
                <a:cs typeface="Quicksand Bold"/>
                <a:sym typeface="Quicksand Bold"/>
              </a:rPr>
              <a:t>Lower productivity: </a:t>
            </a:r>
          </a:p>
        </p:txBody>
      </p:sp>
      <p:sp>
        <p:nvSpPr>
          <p:cNvPr id="13" name="TextBox 13">
            <a:extLst>
              <a:ext uri="{FF2B5EF4-FFF2-40B4-BE49-F238E27FC236}">
                <a16:creationId xmlns:a16="http://schemas.microsoft.com/office/drawing/2014/main" id="{31272CA5-AB7F-F7A1-495A-F0D952B52CCD}"/>
              </a:ext>
            </a:extLst>
          </p:cNvPr>
          <p:cNvSpPr txBox="1"/>
          <p:nvPr/>
        </p:nvSpPr>
        <p:spPr>
          <a:xfrm>
            <a:off x="8652617" y="4082792"/>
            <a:ext cx="8606683" cy="654685"/>
          </a:xfrm>
          <a:prstGeom prst="rect">
            <a:avLst/>
          </a:prstGeom>
        </p:spPr>
        <p:txBody>
          <a:bodyPr lIns="0" tIns="0" rIns="0" bIns="0" rtlCol="0" anchor="t">
            <a:spAutoFit/>
          </a:bodyPr>
          <a:lstStyle/>
          <a:p>
            <a:pPr marL="0" lvl="0" indent="0" algn="l">
              <a:lnSpc>
                <a:spcPts val="5677"/>
              </a:lnSpc>
            </a:pPr>
            <a:r>
              <a:rPr lang="en-US" sz="3339" b="1" dirty="0">
                <a:solidFill>
                  <a:schemeClr val="accent1">
                    <a:lumMod val="60000"/>
                    <a:lumOff val="40000"/>
                  </a:schemeClr>
                </a:solidFill>
                <a:latin typeface="Quicksand Bold"/>
                <a:ea typeface="Quicksand Bold"/>
                <a:cs typeface="Quicksand Bold"/>
                <a:sym typeface="Quicksand Bold"/>
              </a:rPr>
              <a:t>Burnout:</a:t>
            </a:r>
          </a:p>
        </p:txBody>
      </p:sp>
      <p:sp>
        <p:nvSpPr>
          <p:cNvPr id="14" name="AutoShape 14">
            <a:extLst>
              <a:ext uri="{FF2B5EF4-FFF2-40B4-BE49-F238E27FC236}">
                <a16:creationId xmlns:a16="http://schemas.microsoft.com/office/drawing/2014/main" id="{6A3FDD26-504E-A6C8-2089-9941F4A3C074}"/>
              </a:ext>
            </a:extLst>
          </p:cNvPr>
          <p:cNvSpPr/>
          <p:nvPr/>
        </p:nvSpPr>
        <p:spPr>
          <a:xfrm>
            <a:off x="1028700" y="9741523"/>
            <a:ext cx="6492240" cy="0"/>
          </a:xfrm>
          <a:prstGeom prst="line">
            <a:avLst/>
          </a:prstGeom>
          <a:ln w="76200" cap="flat">
            <a:solidFill>
              <a:srgbClr val="0F4662"/>
            </a:solidFill>
            <a:prstDash val="solid"/>
            <a:headEnd type="none" w="sm" len="sm"/>
            <a:tailEnd type="none" w="sm" len="sm"/>
          </a:ln>
        </p:spPr>
        <p:txBody>
          <a:bodyPr/>
          <a:lstStyle/>
          <a:p>
            <a:endParaRPr lang="en-TW"/>
          </a:p>
        </p:txBody>
      </p:sp>
      <p:sp>
        <p:nvSpPr>
          <p:cNvPr id="15" name="AutoShape 15">
            <a:extLst>
              <a:ext uri="{FF2B5EF4-FFF2-40B4-BE49-F238E27FC236}">
                <a16:creationId xmlns:a16="http://schemas.microsoft.com/office/drawing/2014/main" id="{B19D985B-B381-A005-63AE-F1BEAEC18D1C}"/>
              </a:ext>
            </a:extLst>
          </p:cNvPr>
          <p:cNvSpPr/>
          <p:nvPr/>
        </p:nvSpPr>
        <p:spPr>
          <a:xfrm>
            <a:off x="10767060" y="1028700"/>
            <a:ext cx="6492240" cy="0"/>
          </a:xfrm>
          <a:prstGeom prst="line">
            <a:avLst/>
          </a:prstGeom>
          <a:ln w="76200" cap="flat">
            <a:solidFill>
              <a:srgbClr val="0F4662"/>
            </a:solidFill>
            <a:prstDash val="solid"/>
            <a:headEnd type="none" w="sm" len="sm"/>
            <a:tailEnd type="none" w="sm" len="sm"/>
          </a:ln>
        </p:spPr>
        <p:txBody>
          <a:bodyPr/>
          <a:lstStyle/>
          <a:p>
            <a:endParaRPr lang="en-TW"/>
          </a:p>
        </p:txBody>
      </p:sp>
    </p:spTree>
    <p:extLst>
      <p:ext uri="{BB962C8B-B14F-4D97-AF65-F5344CB8AC3E}">
        <p14:creationId xmlns:p14="http://schemas.microsoft.com/office/powerpoint/2010/main" val="755723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9"/>
                                        </p:tgtEl>
                                      </p:cBhvr>
                                    </p:animEffect>
                                    <p:animScale>
                                      <p:cBhvr>
                                        <p:cTn id="10"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581970" y="428942"/>
            <a:ext cx="13118652" cy="1085215"/>
          </a:xfrm>
          <a:prstGeom prst="rect">
            <a:avLst/>
          </a:prstGeom>
        </p:spPr>
        <p:txBody>
          <a:bodyPr lIns="0" tIns="0" rIns="0" bIns="0" rtlCol="0" anchor="t">
            <a:spAutoFit/>
          </a:bodyPr>
          <a:lstStyle/>
          <a:p>
            <a:pPr marL="0" lvl="0" indent="0" algn="l">
              <a:lnSpc>
                <a:spcPts val="8959"/>
              </a:lnSpc>
              <a:spcBef>
                <a:spcPct val="0"/>
              </a:spcBef>
            </a:pPr>
            <a:r>
              <a:rPr lang="en-US" sz="6399" b="1" i="1" spc="-63" dirty="0">
                <a:solidFill>
                  <a:srgbClr val="0F4662"/>
                </a:solidFill>
                <a:latin typeface="Cormorant Garamond Bold Italics"/>
                <a:ea typeface="Cormorant Garamond Bold Italics"/>
                <a:cs typeface="Cormorant Garamond Bold Italics"/>
                <a:sym typeface="Cormorant Garamond Bold Italics"/>
              </a:rPr>
              <a:t>Labor Productivity vs. Working Hours</a:t>
            </a:r>
          </a:p>
        </p:txBody>
      </p:sp>
      <p:sp>
        <p:nvSpPr>
          <p:cNvPr id="3" name="TextBox 3"/>
          <p:cNvSpPr txBox="1"/>
          <p:nvPr/>
        </p:nvSpPr>
        <p:spPr>
          <a:xfrm>
            <a:off x="581970" y="1447483"/>
            <a:ext cx="13118652" cy="580390"/>
          </a:xfrm>
          <a:prstGeom prst="rect">
            <a:avLst/>
          </a:prstGeom>
        </p:spPr>
        <p:txBody>
          <a:bodyPr lIns="0" tIns="0" rIns="0" bIns="0" rtlCol="0" anchor="t">
            <a:spAutoFit/>
          </a:bodyPr>
          <a:lstStyle/>
          <a:p>
            <a:pPr algn="l">
              <a:lnSpc>
                <a:spcPts val="4759"/>
              </a:lnSpc>
            </a:pPr>
            <a:r>
              <a:rPr lang="en-US" sz="3399">
                <a:solidFill>
                  <a:srgbClr val="0F4662"/>
                </a:solidFill>
                <a:latin typeface="Noto Sans T Chinese"/>
                <a:ea typeface="Noto Sans T Chinese"/>
                <a:cs typeface="Noto Sans T Chinese"/>
                <a:sym typeface="Noto Sans T Chinese"/>
              </a:rPr>
              <a:t>Source: BLS</a:t>
            </a:r>
          </a:p>
        </p:txBody>
      </p:sp>
      <p:pic>
        <p:nvPicPr>
          <p:cNvPr id="7" name="Picture 6">
            <a:extLst>
              <a:ext uri="{FF2B5EF4-FFF2-40B4-BE49-F238E27FC236}">
                <a16:creationId xmlns:a16="http://schemas.microsoft.com/office/drawing/2014/main" id="{438604CC-A03A-11E6-3A90-3B8CF1FF1BBB}"/>
              </a:ext>
            </a:extLst>
          </p:cNvPr>
          <p:cNvPicPr>
            <a:picLocks noChangeAspect="1"/>
          </p:cNvPicPr>
          <p:nvPr/>
        </p:nvPicPr>
        <p:blipFill>
          <a:blip r:embed="rId3"/>
          <a:stretch>
            <a:fillRect/>
          </a:stretch>
        </p:blipFill>
        <p:spPr>
          <a:xfrm>
            <a:off x="5410200" y="1790700"/>
            <a:ext cx="12860079" cy="846057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581970" y="428942"/>
            <a:ext cx="13118652" cy="1085215"/>
          </a:xfrm>
          <a:prstGeom prst="rect">
            <a:avLst/>
          </a:prstGeom>
        </p:spPr>
        <p:txBody>
          <a:bodyPr lIns="0" tIns="0" rIns="0" bIns="0" rtlCol="0" anchor="t">
            <a:spAutoFit/>
          </a:bodyPr>
          <a:lstStyle/>
          <a:p>
            <a:pPr marL="0" lvl="0" indent="0" algn="l">
              <a:lnSpc>
                <a:spcPts val="8959"/>
              </a:lnSpc>
              <a:spcBef>
                <a:spcPct val="0"/>
              </a:spcBef>
            </a:pPr>
            <a:r>
              <a:rPr lang="en-US" sz="6399" b="1" i="1" spc="-63">
                <a:solidFill>
                  <a:srgbClr val="0F4662"/>
                </a:solidFill>
                <a:latin typeface="Cormorant Garamond Bold Italics"/>
                <a:ea typeface="Cormorant Garamond Bold Italics"/>
                <a:cs typeface="Cormorant Garamond Bold Italics"/>
                <a:sym typeface="Cormorant Garamond Bold Italics"/>
              </a:rPr>
              <a:t>Labor Productivity vs. Working Hours</a:t>
            </a:r>
          </a:p>
        </p:txBody>
      </p:sp>
      <p:sp>
        <p:nvSpPr>
          <p:cNvPr id="3" name="TextBox 3"/>
          <p:cNvSpPr txBox="1"/>
          <p:nvPr/>
        </p:nvSpPr>
        <p:spPr>
          <a:xfrm>
            <a:off x="581970" y="1447483"/>
            <a:ext cx="13118652" cy="580390"/>
          </a:xfrm>
          <a:prstGeom prst="rect">
            <a:avLst/>
          </a:prstGeom>
        </p:spPr>
        <p:txBody>
          <a:bodyPr lIns="0" tIns="0" rIns="0" bIns="0" rtlCol="0" anchor="t">
            <a:spAutoFit/>
          </a:bodyPr>
          <a:lstStyle/>
          <a:p>
            <a:pPr algn="l">
              <a:lnSpc>
                <a:spcPts val="4759"/>
              </a:lnSpc>
            </a:pPr>
            <a:r>
              <a:rPr lang="en-US" sz="3399">
                <a:solidFill>
                  <a:srgbClr val="0F4662"/>
                </a:solidFill>
                <a:latin typeface="Noto Sans T Chinese"/>
                <a:ea typeface="Noto Sans T Chinese"/>
                <a:cs typeface="Noto Sans T Chinese"/>
                <a:sym typeface="Noto Sans T Chinese"/>
              </a:rPr>
              <a:t>Source: BLS</a:t>
            </a:r>
          </a:p>
        </p:txBody>
      </p:sp>
      <p:pic>
        <p:nvPicPr>
          <p:cNvPr id="6" name="Picture 5">
            <a:extLst>
              <a:ext uri="{FF2B5EF4-FFF2-40B4-BE49-F238E27FC236}">
                <a16:creationId xmlns:a16="http://schemas.microsoft.com/office/drawing/2014/main" id="{9757DC01-9792-4399-4DB3-2D96E91E0E6D}"/>
              </a:ext>
            </a:extLst>
          </p:cNvPr>
          <p:cNvPicPr>
            <a:picLocks noChangeAspect="1"/>
          </p:cNvPicPr>
          <p:nvPr/>
        </p:nvPicPr>
        <p:blipFill>
          <a:blip r:embed="rId3"/>
          <a:stretch>
            <a:fillRect/>
          </a:stretch>
        </p:blipFill>
        <p:spPr>
          <a:xfrm>
            <a:off x="5464408" y="1888064"/>
            <a:ext cx="12823592" cy="838032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DBE5EA"/>
            </a:solidFill>
          </p:spPr>
          <p:txBody>
            <a:bodyPr/>
            <a:lstStyle/>
            <a:p>
              <a:endParaRPr lang="en-TW"/>
            </a:p>
          </p:txBody>
        </p:sp>
        <p:sp>
          <p:nvSpPr>
            <p:cNvPr id="4" name="TextBox 4"/>
            <p:cNvSpPr txBox="1"/>
            <p:nvPr/>
          </p:nvSpPr>
          <p:spPr>
            <a:xfrm>
              <a:off x="0" y="-123825"/>
              <a:ext cx="2408296" cy="2833158"/>
            </a:xfrm>
            <a:prstGeom prst="rect">
              <a:avLst/>
            </a:prstGeom>
          </p:spPr>
          <p:txBody>
            <a:bodyPr lIns="50800" tIns="50800" rIns="50800" bIns="50800" rtlCol="0" anchor="ctr"/>
            <a:lstStyle/>
            <a:p>
              <a:pPr algn="ctr">
                <a:lnSpc>
                  <a:spcPts val="4079"/>
                </a:lnSpc>
              </a:pPr>
              <a:endParaRPr/>
            </a:p>
          </p:txBody>
        </p:sp>
      </p:grpSp>
      <p:sp>
        <p:nvSpPr>
          <p:cNvPr id="5" name="AutoShape 5"/>
          <p:cNvSpPr/>
          <p:nvPr/>
        </p:nvSpPr>
        <p:spPr>
          <a:xfrm>
            <a:off x="1028700" y="10080320"/>
            <a:ext cx="10167678" cy="0"/>
          </a:xfrm>
          <a:prstGeom prst="line">
            <a:avLst/>
          </a:prstGeom>
          <a:ln w="76200" cap="flat">
            <a:solidFill>
              <a:srgbClr val="0F4662"/>
            </a:solidFill>
            <a:prstDash val="solid"/>
            <a:headEnd type="none" w="sm" len="sm"/>
            <a:tailEnd type="none" w="sm" len="sm"/>
          </a:ln>
        </p:spPr>
        <p:txBody>
          <a:bodyPr/>
          <a:lstStyle/>
          <a:p>
            <a:endParaRPr lang="en-TW"/>
          </a:p>
        </p:txBody>
      </p:sp>
      <p:sp>
        <p:nvSpPr>
          <p:cNvPr id="6" name="AutoShape 6"/>
          <p:cNvSpPr/>
          <p:nvPr/>
        </p:nvSpPr>
        <p:spPr>
          <a:xfrm flipV="1">
            <a:off x="12553251" y="1066800"/>
            <a:ext cx="4706049" cy="0"/>
          </a:xfrm>
          <a:prstGeom prst="line">
            <a:avLst/>
          </a:prstGeom>
          <a:ln w="76200" cap="flat">
            <a:solidFill>
              <a:srgbClr val="0F4662"/>
            </a:solidFill>
            <a:prstDash val="solid"/>
            <a:headEnd type="none" w="sm" len="sm"/>
            <a:tailEnd type="none" w="sm" len="sm"/>
          </a:ln>
        </p:spPr>
        <p:txBody>
          <a:bodyPr/>
          <a:lstStyle/>
          <a:p>
            <a:endParaRPr lang="en-TW"/>
          </a:p>
        </p:txBody>
      </p:sp>
      <p:sp>
        <p:nvSpPr>
          <p:cNvPr id="7" name="Freeform 7"/>
          <p:cNvSpPr/>
          <p:nvPr/>
        </p:nvSpPr>
        <p:spPr>
          <a:xfrm>
            <a:off x="2967956" y="2049865"/>
            <a:ext cx="12352088" cy="7627414"/>
          </a:xfrm>
          <a:custGeom>
            <a:avLst/>
            <a:gdLst/>
            <a:ahLst/>
            <a:cxnLst/>
            <a:rect l="l" t="t" r="r" b="b"/>
            <a:pathLst>
              <a:path w="12352088" h="7627414">
                <a:moveTo>
                  <a:pt x="0" y="0"/>
                </a:moveTo>
                <a:lnTo>
                  <a:pt x="12352088" y="0"/>
                </a:lnTo>
                <a:lnTo>
                  <a:pt x="12352088" y="7627414"/>
                </a:lnTo>
                <a:lnTo>
                  <a:pt x="0" y="7627414"/>
                </a:lnTo>
                <a:lnTo>
                  <a:pt x="0" y="0"/>
                </a:lnTo>
                <a:close/>
              </a:path>
            </a:pathLst>
          </a:custGeom>
          <a:blipFill>
            <a:blip r:embed="rId3"/>
            <a:stretch>
              <a:fillRect/>
            </a:stretch>
          </a:blipFill>
        </p:spPr>
        <p:txBody>
          <a:bodyPr/>
          <a:lstStyle/>
          <a:p>
            <a:endParaRPr lang="en-TW"/>
          </a:p>
        </p:txBody>
      </p:sp>
      <p:sp>
        <p:nvSpPr>
          <p:cNvPr id="8" name="TextBox 8"/>
          <p:cNvSpPr txBox="1"/>
          <p:nvPr/>
        </p:nvSpPr>
        <p:spPr>
          <a:xfrm>
            <a:off x="581970" y="428942"/>
            <a:ext cx="9480749" cy="1085215"/>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Lower productivity</a:t>
            </a:r>
          </a:p>
        </p:txBody>
      </p:sp>
      <p:sp>
        <p:nvSpPr>
          <p:cNvPr id="9" name="TextBox 9"/>
          <p:cNvSpPr txBox="1"/>
          <p:nvPr/>
        </p:nvSpPr>
        <p:spPr>
          <a:xfrm>
            <a:off x="581970" y="1447483"/>
            <a:ext cx="13118652" cy="580390"/>
          </a:xfrm>
          <a:prstGeom prst="rect">
            <a:avLst/>
          </a:prstGeom>
        </p:spPr>
        <p:txBody>
          <a:bodyPr lIns="0" tIns="0" rIns="0" bIns="0" rtlCol="0" anchor="t">
            <a:spAutoFit/>
          </a:bodyPr>
          <a:lstStyle/>
          <a:p>
            <a:pPr algn="l">
              <a:lnSpc>
                <a:spcPts val="4759"/>
              </a:lnSpc>
            </a:pPr>
            <a:r>
              <a:rPr lang="en-US" sz="3399">
                <a:solidFill>
                  <a:srgbClr val="0F4662"/>
                </a:solidFill>
                <a:latin typeface="Noto Sans T Chinese"/>
                <a:ea typeface="Noto Sans T Chinese"/>
                <a:cs typeface="Noto Sans T Chinese"/>
                <a:sym typeface="Noto Sans T Chinese"/>
              </a:rPr>
              <a:t>Source: BLS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099486"/>
            <a:chOff x="0" y="0"/>
            <a:chExt cx="4816593" cy="1079700"/>
          </a:xfrm>
        </p:grpSpPr>
        <p:sp>
          <p:nvSpPr>
            <p:cNvPr id="3" name="Freeform 3"/>
            <p:cNvSpPr/>
            <p:nvPr/>
          </p:nvSpPr>
          <p:spPr>
            <a:xfrm>
              <a:off x="0" y="0"/>
              <a:ext cx="4816592" cy="1079700"/>
            </a:xfrm>
            <a:custGeom>
              <a:avLst/>
              <a:gdLst/>
              <a:ahLst/>
              <a:cxnLst/>
              <a:rect l="l" t="t" r="r" b="b"/>
              <a:pathLst>
                <a:path w="4816592" h="1079700">
                  <a:moveTo>
                    <a:pt x="0" y="0"/>
                  </a:moveTo>
                  <a:lnTo>
                    <a:pt x="4816592" y="0"/>
                  </a:lnTo>
                  <a:lnTo>
                    <a:pt x="4816592" y="1079700"/>
                  </a:lnTo>
                  <a:lnTo>
                    <a:pt x="0" y="1079700"/>
                  </a:lnTo>
                  <a:close/>
                </a:path>
              </a:pathLst>
            </a:custGeom>
            <a:solidFill>
              <a:srgbClr val="DBE5EA"/>
            </a:solidFill>
          </p:spPr>
          <p:txBody>
            <a:bodyPr/>
            <a:lstStyle/>
            <a:p>
              <a:endParaRPr lang="en-TW"/>
            </a:p>
          </p:txBody>
        </p:sp>
        <p:sp>
          <p:nvSpPr>
            <p:cNvPr id="4" name="TextBox 4"/>
            <p:cNvSpPr txBox="1"/>
            <p:nvPr/>
          </p:nvSpPr>
          <p:spPr>
            <a:xfrm>
              <a:off x="0" y="-47625"/>
              <a:ext cx="4816593" cy="1127325"/>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1509436" y="2049743"/>
            <a:ext cx="1843127" cy="1838519"/>
          </a:xfrm>
          <a:custGeom>
            <a:avLst/>
            <a:gdLst/>
            <a:ahLst/>
            <a:cxnLst/>
            <a:rect l="l" t="t" r="r" b="b"/>
            <a:pathLst>
              <a:path w="1843127" h="1838519">
                <a:moveTo>
                  <a:pt x="0" y="0"/>
                </a:moveTo>
                <a:lnTo>
                  <a:pt x="1843127" y="0"/>
                </a:lnTo>
                <a:lnTo>
                  <a:pt x="1843127" y="1838519"/>
                </a:lnTo>
                <a:lnTo>
                  <a:pt x="0" y="18385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6" name="Freeform 6"/>
          <p:cNvSpPr/>
          <p:nvPr/>
        </p:nvSpPr>
        <p:spPr>
          <a:xfrm>
            <a:off x="13197514" y="5968248"/>
            <a:ext cx="3280759" cy="2821453"/>
          </a:xfrm>
          <a:custGeom>
            <a:avLst/>
            <a:gdLst/>
            <a:ahLst/>
            <a:cxnLst/>
            <a:rect l="l" t="t" r="r" b="b"/>
            <a:pathLst>
              <a:path w="3280759" h="2821453">
                <a:moveTo>
                  <a:pt x="0" y="0"/>
                </a:moveTo>
                <a:lnTo>
                  <a:pt x="3280760" y="0"/>
                </a:lnTo>
                <a:lnTo>
                  <a:pt x="3280760" y="2821453"/>
                </a:lnTo>
                <a:lnTo>
                  <a:pt x="0" y="28214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TW"/>
          </a:p>
        </p:txBody>
      </p:sp>
      <p:sp>
        <p:nvSpPr>
          <p:cNvPr id="7" name="TextBox 7"/>
          <p:cNvSpPr txBox="1"/>
          <p:nvPr/>
        </p:nvSpPr>
        <p:spPr>
          <a:xfrm>
            <a:off x="1028700" y="599709"/>
            <a:ext cx="99149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Regression_Variables</a:t>
            </a:r>
          </a:p>
        </p:txBody>
      </p:sp>
      <p:sp>
        <p:nvSpPr>
          <p:cNvPr id="8" name="TextBox 8"/>
          <p:cNvSpPr txBox="1"/>
          <p:nvPr/>
        </p:nvSpPr>
        <p:spPr>
          <a:xfrm>
            <a:off x="3841720" y="2191576"/>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solidFill>
                  <a:srgbClr val="0F4662"/>
                </a:solidFill>
                <a:latin typeface="Quicksand Bold"/>
                <a:ea typeface="Quicksand Bold"/>
                <a:cs typeface="Quicksand Bold"/>
                <a:sym typeface="Quicksand Bold"/>
              </a:rPr>
              <a:t>Dependent Variable:</a:t>
            </a:r>
          </a:p>
        </p:txBody>
      </p:sp>
      <p:sp>
        <p:nvSpPr>
          <p:cNvPr id="9" name="TextBox 9"/>
          <p:cNvSpPr txBox="1"/>
          <p:nvPr/>
        </p:nvSpPr>
        <p:spPr>
          <a:xfrm>
            <a:off x="3841720" y="2809579"/>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solidFill>
                  <a:srgbClr val="0F4662"/>
                </a:solidFill>
                <a:latin typeface="Quicksand"/>
                <a:ea typeface="Quicksand"/>
                <a:cs typeface="Quicksand"/>
                <a:sym typeface="Quicksand"/>
              </a:rPr>
              <a:t>Labor productivity (LP)</a:t>
            </a:r>
          </a:p>
        </p:txBody>
      </p:sp>
      <p:sp>
        <p:nvSpPr>
          <p:cNvPr id="10" name="TextBox 10"/>
          <p:cNvSpPr txBox="1"/>
          <p:nvPr/>
        </p:nvSpPr>
        <p:spPr>
          <a:xfrm>
            <a:off x="626709" y="4404286"/>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solidFill>
                  <a:srgbClr val="0F4662"/>
                </a:solidFill>
                <a:latin typeface="Quicksand Bold"/>
                <a:ea typeface="Quicksand Bold"/>
                <a:cs typeface="Quicksand Bold"/>
                <a:sym typeface="Quicksand Bold"/>
              </a:rPr>
              <a:t>Independent Variables:</a:t>
            </a:r>
          </a:p>
        </p:txBody>
      </p:sp>
      <p:sp>
        <p:nvSpPr>
          <p:cNvPr id="11" name="TextBox 11"/>
          <p:cNvSpPr txBox="1"/>
          <p:nvPr/>
        </p:nvSpPr>
        <p:spPr>
          <a:xfrm>
            <a:off x="3841720" y="5279464"/>
            <a:ext cx="8364198" cy="570378"/>
          </a:xfrm>
          <a:prstGeom prst="rect">
            <a:avLst/>
          </a:prstGeom>
        </p:spPr>
        <p:txBody>
          <a:bodyPr lIns="0" tIns="0" rIns="0" bIns="0" rtlCol="0" anchor="t">
            <a:spAutoFit/>
          </a:bodyPr>
          <a:lstStyle/>
          <a:p>
            <a:pPr marL="0" lvl="0" indent="0" algn="l">
              <a:lnSpc>
                <a:spcPts val="4786"/>
              </a:lnSpc>
              <a:spcBef>
                <a:spcPct val="0"/>
              </a:spcBef>
            </a:pPr>
            <a:r>
              <a:rPr lang="en-US" sz="3419" dirty="0">
                <a:solidFill>
                  <a:srgbClr val="0F4662"/>
                </a:solidFill>
                <a:latin typeface="Quicksand"/>
                <a:ea typeface="Quicksand"/>
                <a:cs typeface="Quicksand"/>
                <a:sym typeface="Quicksand"/>
              </a:rPr>
              <a:t>Average Weekly Working Hours (WH)</a:t>
            </a:r>
          </a:p>
        </p:txBody>
      </p:sp>
      <p:sp>
        <p:nvSpPr>
          <p:cNvPr id="12" name="TextBox 12"/>
          <p:cNvSpPr txBox="1"/>
          <p:nvPr/>
        </p:nvSpPr>
        <p:spPr>
          <a:xfrm>
            <a:off x="3841720" y="6154642"/>
            <a:ext cx="8364198" cy="570378"/>
          </a:xfrm>
          <a:prstGeom prst="rect">
            <a:avLst/>
          </a:prstGeom>
        </p:spPr>
        <p:txBody>
          <a:bodyPr lIns="0" tIns="0" rIns="0" bIns="0" rtlCol="0" anchor="t">
            <a:spAutoFit/>
          </a:bodyPr>
          <a:lstStyle/>
          <a:p>
            <a:pPr marL="0" lvl="0" indent="0" algn="l">
              <a:lnSpc>
                <a:spcPts val="4786"/>
              </a:lnSpc>
              <a:spcBef>
                <a:spcPct val="0"/>
              </a:spcBef>
            </a:pPr>
            <a:r>
              <a:rPr lang="en-US" sz="3419" dirty="0">
                <a:solidFill>
                  <a:srgbClr val="0F4662"/>
                </a:solidFill>
                <a:latin typeface="Quicksand"/>
                <a:ea typeface="Quicksand"/>
                <a:cs typeface="Quicksand"/>
                <a:sym typeface="Quicksand"/>
              </a:rPr>
              <a:t>Hourly Compensation (HC)</a:t>
            </a:r>
          </a:p>
        </p:txBody>
      </p:sp>
      <p:sp>
        <p:nvSpPr>
          <p:cNvPr id="13" name="TextBox 13"/>
          <p:cNvSpPr txBox="1"/>
          <p:nvPr/>
        </p:nvSpPr>
        <p:spPr>
          <a:xfrm>
            <a:off x="3841720" y="7029820"/>
            <a:ext cx="8364198" cy="570378"/>
          </a:xfrm>
          <a:prstGeom prst="rect">
            <a:avLst/>
          </a:prstGeom>
        </p:spPr>
        <p:txBody>
          <a:bodyPr lIns="0" tIns="0" rIns="0" bIns="0" rtlCol="0" anchor="t">
            <a:spAutoFit/>
          </a:bodyPr>
          <a:lstStyle/>
          <a:p>
            <a:pPr marL="0" lvl="0" indent="0" algn="l">
              <a:lnSpc>
                <a:spcPts val="4786"/>
              </a:lnSpc>
              <a:spcBef>
                <a:spcPct val="0"/>
              </a:spcBef>
            </a:pPr>
            <a:r>
              <a:rPr lang="en-US" sz="3419" dirty="0">
                <a:solidFill>
                  <a:srgbClr val="0F4662"/>
                </a:solidFill>
                <a:latin typeface="Quicksand"/>
                <a:ea typeface="Quicksand"/>
                <a:cs typeface="Quicksand"/>
                <a:sym typeface="Quicksand"/>
              </a:rPr>
              <a:t>Output per Worker (output)</a:t>
            </a:r>
          </a:p>
        </p:txBody>
      </p:sp>
      <p:sp>
        <p:nvSpPr>
          <p:cNvPr id="14" name="TextBox 14"/>
          <p:cNvSpPr txBox="1"/>
          <p:nvPr/>
        </p:nvSpPr>
        <p:spPr>
          <a:xfrm>
            <a:off x="3841720" y="7904998"/>
            <a:ext cx="8364198" cy="570378"/>
          </a:xfrm>
          <a:prstGeom prst="rect">
            <a:avLst/>
          </a:prstGeom>
        </p:spPr>
        <p:txBody>
          <a:bodyPr lIns="0" tIns="0" rIns="0" bIns="0" rtlCol="0" anchor="t">
            <a:spAutoFit/>
          </a:bodyPr>
          <a:lstStyle/>
          <a:p>
            <a:pPr marL="0" lvl="0" indent="0" algn="l">
              <a:lnSpc>
                <a:spcPts val="4786"/>
              </a:lnSpc>
              <a:spcBef>
                <a:spcPct val="0"/>
              </a:spcBef>
            </a:pPr>
            <a:r>
              <a:rPr lang="en-US" sz="3419" dirty="0">
                <a:solidFill>
                  <a:srgbClr val="0F4662"/>
                </a:solidFill>
                <a:latin typeface="Quicksand"/>
                <a:ea typeface="Quicksand"/>
                <a:cs typeface="Quicksand"/>
                <a:sym typeface="Quicksand"/>
              </a:rPr>
              <a:t>Unit Labor Costs (LC)</a:t>
            </a:r>
          </a:p>
        </p:txBody>
      </p:sp>
      <p:sp>
        <p:nvSpPr>
          <p:cNvPr id="15" name="TextBox 15"/>
          <p:cNvSpPr txBox="1"/>
          <p:nvPr/>
        </p:nvSpPr>
        <p:spPr>
          <a:xfrm>
            <a:off x="3841720" y="8732551"/>
            <a:ext cx="8364198" cy="570378"/>
          </a:xfrm>
          <a:prstGeom prst="rect">
            <a:avLst/>
          </a:prstGeom>
        </p:spPr>
        <p:txBody>
          <a:bodyPr lIns="0" tIns="0" rIns="0" bIns="0" rtlCol="0" anchor="t">
            <a:spAutoFit/>
          </a:bodyPr>
          <a:lstStyle/>
          <a:p>
            <a:pPr marL="0" lvl="0" indent="0" algn="l">
              <a:lnSpc>
                <a:spcPts val="4786"/>
              </a:lnSpc>
              <a:spcBef>
                <a:spcPct val="0"/>
              </a:spcBef>
            </a:pPr>
            <a:r>
              <a:rPr lang="en-US" sz="3419" dirty="0">
                <a:solidFill>
                  <a:srgbClr val="0F4662"/>
                </a:solidFill>
                <a:latin typeface="Quicksand"/>
                <a:ea typeface="Quicksand"/>
                <a:cs typeface="Quicksand"/>
                <a:sym typeface="Quicksand"/>
              </a:rPr>
              <a:t>Value-Added Output (</a:t>
            </a:r>
            <a:r>
              <a:rPr lang="en-US" sz="3419" dirty="0" err="1">
                <a:solidFill>
                  <a:srgbClr val="0F4662"/>
                </a:solidFill>
                <a:latin typeface="Quicksand"/>
                <a:ea typeface="Quicksand"/>
                <a:cs typeface="Quicksand"/>
                <a:sym typeface="Quicksand"/>
              </a:rPr>
              <a:t>outputVA</a:t>
            </a:r>
            <a:r>
              <a:rPr lang="en-US" sz="3419" dirty="0">
                <a:solidFill>
                  <a:srgbClr val="0F4662"/>
                </a:solidFill>
                <a:latin typeface="Quicksand"/>
                <a:ea typeface="Quicksand"/>
                <a:cs typeface="Quicksand"/>
                <a:sym typeface="Quicksand"/>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099486"/>
            <a:chOff x="0" y="0"/>
            <a:chExt cx="4816593" cy="1079700"/>
          </a:xfrm>
        </p:grpSpPr>
        <p:sp>
          <p:nvSpPr>
            <p:cNvPr id="3" name="Freeform 3"/>
            <p:cNvSpPr/>
            <p:nvPr/>
          </p:nvSpPr>
          <p:spPr>
            <a:xfrm>
              <a:off x="0" y="0"/>
              <a:ext cx="4816592" cy="1079700"/>
            </a:xfrm>
            <a:custGeom>
              <a:avLst/>
              <a:gdLst/>
              <a:ahLst/>
              <a:cxnLst/>
              <a:rect l="l" t="t" r="r" b="b"/>
              <a:pathLst>
                <a:path w="4816592" h="1079700">
                  <a:moveTo>
                    <a:pt x="0" y="0"/>
                  </a:moveTo>
                  <a:lnTo>
                    <a:pt x="4816592" y="0"/>
                  </a:lnTo>
                  <a:lnTo>
                    <a:pt x="4816592" y="1079700"/>
                  </a:lnTo>
                  <a:lnTo>
                    <a:pt x="0" y="1079700"/>
                  </a:lnTo>
                  <a:close/>
                </a:path>
              </a:pathLst>
            </a:custGeom>
            <a:solidFill>
              <a:srgbClr val="DBE5EA"/>
            </a:solidFill>
          </p:spPr>
          <p:txBody>
            <a:bodyPr/>
            <a:lstStyle/>
            <a:p>
              <a:endParaRPr lang="en-TW"/>
            </a:p>
          </p:txBody>
        </p:sp>
        <p:sp>
          <p:nvSpPr>
            <p:cNvPr id="4" name="TextBox 4"/>
            <p:cNvSpPr txBox="1"/>
            <p:nvPr/>
          </p:nvSpPr>
          <p:spPr>
            <a:xfrm>
              <a:off x="0" y="-47625"/>
              <a:ext cx="4816593" cy="1127325"/>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3493371" y="4708057"/>
            <a:ext cx="11301259" cy="4690022"/>
          </a:xfrm>
          <a:custGeom>
            <a:avLst/>
            <a:gdLst/>
            <a:ahLst/>
            <a:cxnLst/>
            <a:rect l="l" t="t" r="r" b="b"/>
            <a:pathLst>
              <a:path w="11301259" h="4690022">
                <a:moveTo>
                  <a:pt x="0" y="0"/>
                </a:moveTo>
                <a:lnTo>
                  <a:pt x="11301258" y="0"/>
                </a:lnTo>
                <a:lnTo>
                  <a:pt x="11301258" y="4690023"/>
                </a:lnTo>
                <a:lnTo>
                  <a:pt x="0" y="4690023"/>
                </a:lnTo>
                <a:lnTo>
                  <a:pt x="0" y="0"/>
                </a:lnTo>
                <a:close/>
              </a:path>
            </a:pathLst>
          </a:custGeom>
          <a:blipFill>
            <a:blip r:embed="rId3"/>
            <a:stretch>
              <a:fillRect/>
            </a:stretch>
          </a:blipFill>
        </p:spPr>
        <p:txBody>
          <a:bodyPr/>
          <a:lstStyle/>
          <a:p>
            <a:endParaRPr lang="en-TW" dirty="0"/>
          </a:p>
        </p:txBody>
      </p:sp>
      <p:sp>
        <p:nvSpPr>
          <p:cNvPr id="6" name="TextBox 6"/>
          <p:cNvSpPr txBox="1"/>
          <p:nvPr/>
        </p:nvSpPr>
        <p:spPr>
          <a:xfrm>
            <a:off x="1028700" y="599709"/>
            <a:ext cx="99149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Regression Model</a:t>
            </a:r>
          </a:p>
        </p:txBody>
      </p:sp>
      <p:sp>
        <p:nvSpPr>
          <p:cNvPr id="7" name="TextBox 7"/>
          <p:cNvSpPr txBox="1"/>
          <p:nvPr/>
        </p:nvSpPr>
        <p:spPr>
          <a:xfrm>
            <a:off x="-48149" y="1897343"/>
            <a:ext cx="18384299" cy="1770528"/>
          </a:xfrm>
          <a:prstGeom prst="rect">
            <a:avLst/>
          </a:prstGeom>
        </p:spPr>
        <p:txBody>
          <a:bodyPr lIns="0" tIns="0" rIns="0" bIns="0" rtlCol="0" anchor="t">
            <a:spAutoFit/>
          </a:bodyPr>
          <a:lstStyle/>
          <a:p>
            <a:pPr algn="ctr">
              <a:lnSpc>
                <a:spcPts val="4786"/>
              </a:lnSpc>
            </a:pPr>
            <a:r>
              <a:rPr lang="en-US" sz="3419">
                <a:solidFill>
                  <a:srgbClr val="0F4662"/>
                </a:solidFill>
                <a:latin typeface="Quicksand"/>
                <a:ea typeface="Quicksand"/>
                <a:cs typeface="Quicksand"/>
                <a:sym typeface="Quicksand"/>
              </a:rPr>
              <a:t>Labor Productivity=</a:t>
            </a:r>
          </a:p>
          <a:p>
            <a:pPr marL="0" lvl="0" indent="0" algn="ctr">
              <a:lnSpc>
                <a:spcPts val="4786"/>
              </a:lnSpc>
              <a:spcBef>
                <a:spcPct val="0"/>
              </a:spcBef>
            </a:pPr>
            <a:r>
              <a:rPr lang="en-US" sz="3419">
                <a:solidFill>
                  <a:srgbClr val="0F4662"/>
                </a:solidFill>
                <a:latin typeface="Quicksand"/>
                <a:ea typeface="Quicksand"/>
                <a:cs typeface="Quicksand"/>
                <a:sym typeface="Quicksand"/>
              </a:rPr>
              <a:t>β0​+β1​(Average Weekly Working Hours)+β2​(Hourly Compensation)+β3​(Output per Worker)+β4(Unit Labor Costs)+β5(Value-Added Output )+ϵ</a:t>
            </a:r>
          </a:p>
        </p:txBody>
      </p:sp>
      <p:sp>
        <p:nvSpPr>
          <p:cNvPr id="9" name="Rounded Rectangle 8">
            <a:extLst>
              <a:ext uri="{FF2B5EF4-FFF2-40B4-BE49-F238E27FC236}">
                <a16:creationId xmlns:a16="http://schemas.microsoft.com/office/drawing/2014/main" id="{0046C152-5C86-90BB-02AD-1E7D90072131}"/>
              </a:ext>
            </a:extLst>
          </p:cNvPr>
          <p:cNvSpPr/>
          <p:nvPr/>
        </p:nvSpPr>
        <p:spPr>
          <a:xfrm>
            <a:off x="5715000" y="6177655"/>
            <a:ext cx="1524000" cy="413645"/>
          </a:xfrm>
          <a:prstGeom prst="roundRect">
            <a:avLst/>
          </a:prstGeom>
          <a:noFill/>
          <a:ln>
            <a:solidFill>
              <a:srgbClr val="FF0000"/>
            </a:solidFill>
            <a:extLst>
              <a:ext uri="{C807C97D-BFC1-408E-A445-0C87EB9F89A2}">
                <ask:lineSketchStyleProps xmlns:ask="http://schemas.microsoft.com/office/drawing/2018/sketchyshapes" sd="1219033472">
                  <a:custGeom>
                    <a:avLst/>
                    <a:gdLst>
                      <a:gd name="connsiteX0" fmla="*/ 0 w 1524000"/>
                      <a:gd name="connsiteY0" fmla="*/ 68942 h 413645"/>
                      <a:gd name="connsiteX1" fmla="*/ 68942 w 1524000"/>
                      <a:gd name="connsiteY1" fmla="*/ 0 h 413645"/>
                      <a:gd name="connsiteX2" fmla="*/ 1455058 w 1524000"/>
                      <a:gd name="connsiteY2" fmla="*/ 0 h 413645"/>
                      <a:gd name="connsiteX3" fmla="*/ 1524000 w 1524000"/>
                      <a:gd name="connsiteY3" fmla="*/ 68942 h 413645"/>
                      <a:gd name="connsiteX4" fmla="*/ 1524000 w 1524000"/>
                      <a:gd name="connsiteY4" fmla="*/ 344703 h 413645"/>
                      <a:gd name="connsiteX5" fmla="*/ 1455058 w 1524000"/>
                      <a:gd name="connsiteY5" fmla="*/ 413645 h 413645"/>
                      <a:gd name="connsiteX6" fmla="*/ 68942 w 1524000"/>
                      <a:gd name="connsiteY6" fmla="*/ 413645 h 413645"/>
                      <a:gd name="connsiteX7" fmla="*/ 0 w 1524000"/>
                      <a:gd name="connsiteY7" fmla="*/ 344703 h 413645"/>
                      <a:gd name="connsiteX8" fmla="*/ 0 w 1524000"/>
                      <a:gd name="connsiteY8" fmla="*/ 68942 h 41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0" h="413645" extrusionOk="0">
                        <a:moveTo>
                          <a:pt x="0" y="68942"/>
                        </a:moveTo>
                        <a:cubicBezTo>
                          <a:pt x="-2601" y="29262"/>
                          <a:pt x="28774" y="785"/>
                          <a:pt x="68942" y="0"/>
                        </a:cubicBezTo>
                        <a:cubicBezTo>
                          <a:pt x="743514" y="53524"/>
                          <a:pt x="800703" y="3549"/>
                          <a:pt x="1455058" y="0"/>
                        </a:cubicBezTo>
                        <a:cubicBezTo>
                          <a:pt x="1487806" y="5204"/>
                          <a:pt x="1523137" y="35634"/>
                          <a:pt x="1524000" y="68942"/>
                        </a:cubicBezTo>
                        <a:cubicBezTo>
                          <a:pt x="1530956" y="154738"/>
                          <a:pt x="1501799" y="282769"/>
                          <a:pt x="1524000" y="344703"/>
                        </a:cubicBezTo>
                        <a:cubicBezTo>
                          <a:pt x="1531219" y="383635"/>
                          <a:pt x="1495512" y="408750"/>
                          <a:pt x="1455058" y="413645"/>
                        </a:cubicBezTo>
                        <a:cubicBezTo>
                          <a:pt x="863681" y="367139"/>
                          <a:pt x="528846" y="307134"/>
                          <a:pt x="68942" y="413645"/>
                        </a:cubicBezTo>
                        <a:cubicBezTo>
                          <a:pt x="30672" y="411791"/>
                          <a:pt x="-2837" y="386721"/>
                          <a:pt x="0" y="344703"/>
                        </a:cubicBezTo>
                        <a:cubicBezTo>
                          <a:pt x="-17337" y="208114"/>
                          <a:pt x="23447" y="118432"/>
                          <a:pt x="0" y="68942"/>
                        </a:cubicBezTo>
                        <a:close/>
                      </a:path>
                    </a:pathLst>
                  </a:custGeom>
                  <ask:type>
                    <ask:lineSketchNone/>
                  </ask:type>
                </ask:lineSketchStyleProps>
              </a:ext>
            </a:extLst>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TW" dirty="0"/>
          </a:p>
        </p:txBody>
      </p:sp>
      <p:sp>
        <p:nvSpPr>
          <p:cNvPr id="10" name="Rounded Rectangle 9">
            <a:extLst>
              <a:ext uri="{FF2B5EF4-FFF2-40B4-BE49-F238E27FC236}">
                <a16:creationId xmlns:a16="http://schemas.microsoft.com/office/drawing/2014/main" id="{26612F3B-E380-DD2B-E4F3-1745E5AC5AA5}"/>
              </a:ext>
            </a:extLst>
          </p:cNvPr>
          <p:cNvSpPr/>
          <p:nvPr/>
        </p:nvSpPr>
        <p:spPr>
          <a:xfrm>
            <a:off x="5715000" y="7429617"/>
            <a:ext cx="1524000" cy="413645"/>
          </a:xfrm>
          <a:prstGeom prst="roundRect">
            <a:avLst/>
          </a:prstGeom>
          <a:noFill/>
          <a:ln>
            <a:solidFill>
              <a:srgbClr val="FF0000"/>
            </a:solidFill>
            <a:extLst>
              <a:ext uri="{C807C97D-BFC1-408E-A445-0C87EB9F89A2}">
                <ask:lineSketchStyleProps xmlns:ask="http://schemas.microsoft.com/office/drawing/2018/sketchyshapes" sd="1219033472">
                  <a:custGeom>
                    <a:avLst/>
                    <a:gdLst>
                      <a:gd name="connsiteX0" fmla="*/ 0 w 1524000"/>
                      <a:gd name="connsiteY0" fmla="*/ 68942 h 413645"/>
                      <a:gd name="connsiteX1" fmla="*/ 68942 w 1524000"/>
                      <a:gd name="connsiteY1" fmla="*/ 0 h 413645"/>
                      <a:gd name="connsiteX2" fmla="*/ 1455058 w 1524000"/>
                      <a:gd name="connsiteY2" fmla="*/ 0 h 413645"/>
                      <a:gd name="connsiteX3" fmla="*/ 1524000 w 1524000"/>
                      <a:gd name="connsiteY3" fmla="*/ 68942 h 413645"/>
                      <a:gd name="connsiteX4" fmla="*/ 1524000 w 1524000"/>
                      <a:gd name="connsiteY4" fmla="*/ 344703 h 413645"/>
                      <a:gd name="connsiteX5" fmla="*/ 1455058 w 1524000"/>
                      <a:gd name="connsiteY5" fmla="*/ 413645 h 413645"/>
                      <a:gd name="connsiteX6" fmla="*/ 68942 w 1524000"/>
                      <a:gd name="connsiteY6" fmla="*/ 413645 h 413645"/>
                      <a:gd name="connsiteX7" fmla="*/ 0 w 1524000"/>
                      <a:gd name="connsiteY7" fmla="*/ 344703 h 413645"/>
                      <a:gd name="connsiteX8" fmla="*/ 0 w 1524000"/>
                      <a:gd name="connsiteY8" fmla="*/ 68942 h 41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0" h="413645" extrusionOk="0">
                        <a:moveTo>
                          <a:pt x="0" y="68942"/>
                        </a:moveTo>
                        <a:cubicBezTo>
                          <a:pt x="-2601" y="29262"/>
                          <a:pt x="28774" y="785"/>
                          <a:pt x="68942" y="0"/>
                        </a:cubicBezTo>
                        <a:cubicBezTo>
                          <a:pt x="743514" y="53524"/>
                          <a:pt x="800703" y="3549"/>
                          <a:pt x="1455058" y="0"/>
                        </a:cubicBezTo>
                        <a:cubicBezTo>
                          <a:pt x="1487806" y="5204"/>
                          <a:pt x="1523137" y="35634"/>
                          <a:pt x="1524000" y="68942"/>
                        </a:cubicBezTo>
                        <a:cubicBezTo>
                          <a:pt x="1530956" y="154738"/>
                          <a:pt x="1501799" y="282769"/>
                          <a:pt x="1524000" y="344703"/>
                        </a:cubicBezTo>
                        <a:cubicBezTo>
                          <a:pt x="1531219" y="383635"/>
                          <a:pt x="1495512" y="408750"/>
                          <a:pt x="1455058" y="413645"/>
                        </a:cubicBezTo>
                        <a:cubicBezTo>
                          <a:pt x="863681" y="367139"/>
                          <a:pt x="528846" y="307134"/>
                          <a:pt x="68942" y="413645"/>
                        </a:cubicBezTo>
                        <a:cubicBezTo>
                          <a:pt x="30672" y="411791"/>
                          <a:pt x="-2837" y="386721"/>
                          <a:pt x="0" y="344703"/>
                        </a:cubicBezTo>
                        <a:cubicBezTo>
                          <a:pt x="-17337" y="208114"/>
                          <a:pt x="23447" y="118432"/>
                          <a:pt x="0" y="68942"/>
                        </a:cubicBezTo>
                        <a:close/>
                      </a:path>
                    </a:pathLst>
                  </a:custGeom>
                  <ask:type>
                    <ask:lineSketchNone/>
                  </ask:type>
                </ask:lineSketchStyleProps>
              </a:ext>
            </a:extLst>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TW"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099486"/>
            <a:chOff x="0" y="0"/>
            <a:chExt cx="4816593" cy="1079700"/>
          </a:xfrm>
        </p:grpSpPr>
        <p:sp>
          <p:nvSpPr>
            <p:cNvPr id="3" name="Freeform 3"/>
            <p:cNvSpPr/>
            <p:nvPr/>
          </p:nvSpPr>
          <p:spPr>
            <a:xfrm>
              <a:off x="0" y="0"/>
              <a:ext cx="4816592" cy="1079700"/>
            </a:xfrm>
            <a:custGeom>
              <a:avLst/>
              <a:gdLst/>
              <a:ahLst/>
              <a:cxnLst/>
              <a:rect l="l" t="t" r="r" b="b"/>
              <a:pathLst>
                <a:path w="4816592" h="1079700">
                  <a:moveTo>
                    <a:pt x="0" y="0"/>
                  </a:moveTo>
                  <a:lnTo>
                    <a:pt x="4816592" y="0"/>
                  </a:lnTo>
                  <a:lnTo>
                    <a:pt x="4816592" y="1079700"/>
                  </a:lnTo>
                  <a:lnTo>
                    <a:pt x="0" y="1079700"/>
                  </a:lnTo>
                  <a:close/>
                </a:path>
              </a:pathLst>
            </a:custGeom>
            <a:solidFill>
              <a:srgbClr val="DBE5EA"/>
            </a:solidFill>
          </p:spPr>
          <p:txBody>
            <a:bodyPr/>
            <a:lstStyle/>
            <a:p>
              <a:endParaRPr lang="en-TW"/>
            </a:p>
          </p:txBody>
        </p:sp>
        <p:sp>
          <p:nvSpPr>
            <p:cNvPr id="4" name="TextBox 4"/>
            <p:cNvSpPr txBox="1"/>
            <p:nvPr/>
          </p:nvSpPr>
          <p:spPr>
            <a:xfrm>
              <a:off x="0" y="-47625"/>
              <a:ext cx="4816593" cy="1127325"/>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3493371" y="4708057"/>
            <a:ext cx="11301259" cy="4690022"/>
          </a:xfrm>
          <a:custGeom>
            <a:avLst/>
            <a:gdLst/>
            <a:ahLst/>
            <a:cxnLst/>
            <a:rect l="l" t="t" r="r" b="b"/>
            <a:pathLst>
              <a:path w="11301259" h="4690022">
                <a:moveTo>
                  <a:pt x="0" y="0"/>
                </a:moveTo>
                <a:lnTo>
                  <a:pt x="11301258" y="0"/>
                </a:lnTo>
                <a:lnTo>
                  <a:pt x="11301258" y="4690023"/>
                </a:lnTo>
                <a:lnTo>
                  <a:pt x="0" y="4690023"/>
                </a:lnTo>
                <a:lnTo>
                  <a:pt x="0" y="0"/>
                </a:lnTo>
                <a:close/>
              </a:path>
            </a:pathLst>
          </a:custGeom>
          <a:blipFill>
            <a:blip r:embed="rId2"/>
            <a:stretch>
              <a:fillRect/>
            </a:stretch>
          </a:blipFill>
        </p:spPr>
        <p:txBody>
          <a:bodyPr/>
          <a:lstStyle/>
          <a:p>
            <a:endParaRPr lang="en-TW"/>
          </a:p>
        </p:txBody>
      </p:sp>
      <p:sp>
        <p:nvSpPr>
          <p:cNvPr id="6" name="TextBox 6"/>
          <p:cNvSpPr txBox="1"/>
          <p:nvPr/>
        </p:nvSpPr>
        <p:spPr>
          <a:xfrm>
            <a:off x="1028700" y="599709"/>
            <a:ext cx="99149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Regression Model</a:t>
            </a:r>
          </a:p>
        </p:txBody>
      </p:sp>
      <p:sp>
        <p:nvSpPr>
          <p:cNvPr id="7" name="TextBox 7"/>
          <p:cNvSpPr txBox="1"/>
          <p:nvPr/>
        </p:nvSpPr>
        <p:spPr>
          <a:xfrm>
            <a:off x="-48149" y="1897343"/>
            <a:ext cx="18384299" cy="1770528"/>
          </a:xfrm>
          <a:prstGeom prst="rect">
            <a:avLst/>
          </a:prstGeom>
        </p:spPr>
        <p:txBody>
          <a:bodyPr lIns="0" tIns="0" rIns="0" bIns="0" rtlCol="0" anchor="t">
            <a:spAutoFit/>
          </a:bodyPr>
          <a:lstStyle/>
          <a:p>
            <a:pPr algn="ctr">
              <a:lnSpc>
                <a:spcPts val="4786"/>
              </a:lnSpc>
            </a:pPr>
            <a:r>
              <a:rPr lang="en-US" sz="3419">
                <a:solidFill>
                  <a:srgbClr val="0F4662"/>
                </a:solidFill>
                <a:latin typeface="Quicksand"/>
                <a:ea typeface="Quicksand"/>
                <a:cs typeface="Quicksand"/>
                <a:sym typeface="Quicksand"/>
              </a:rPr>
              <a:t>Labor Productivity=</a:t>
            </a:r>
          </a:p>
          <a:p>
            <a:pPr marL="0" lvl="0" indent="0" algn="ctr">
              <a:lnSpc>
                <a:spcPts val="4786"/>
              </a:lnSpc>
              <a:spcBef>
                <a:spcPct val="0"/>
              </a:spcBef>
            </a:pPr>
            <a:r>
              <a:rPr lang="en-US" sz="3419">
                <a:solidFill>
                  <a:srgbClr val="0F4662"/>
                </a:solidFill>
                <a:latin typeface="Quicksand"/>
                <a:ea typeface="Quicksand"/>
                <a:cs typeface="Quicksand"/>
                <a:sym typeface="Quicksand"/>
              </a:rPr>
              <a:t>β0​+β1​(Average Weekly Working Hours)+β2​(Hourly Compensation)+β3​(Output per Worker)+β4(Unit Labor Costs)+β5(Value-Added Output )+ϵ</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3668940" y="2436162"/>
            <a:ext cx="5385764" cy="6426664"/>
            <a:chOff x="0" y="0"/>
            <a:chExt cx="1418473" cy="1692619"/>
          </a:xfrm>
        </p:grpSpPr>
        <p:sp>
          <p:nvSpPr>
            <p:cNvPr id="3" name="Freeform 3"/>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en-TW"/>
            </a:p>
          </p:txBody>
        </p:sp>
        <p:sp>
          <p:nvSpPr>
            <p:cNvPr id="4" name="TextBox 4"/>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grpSp>
        <p:nvGrpSpPr>
          <p:cNvPr id="5" name="Group 5"/>
          <p:cNvGrpSpPr/>
          <p:nvPr/>
        </p:nvGrpSpPr>
        <p:grpSpPr>
          <a:xfrm>
            <a:off x="9233296" y="2436162"/>
            <a:ext cx="5385764" cy="6426664"/>
            <a:chOff x="0" y="0"/>
            <a:chExt cx="1418473" cy="1692619"/>
          </a:xfrm>
        </p:grpSpPr>
        <p:sp>
          <p:nvSpPr>
            <p:cNvPr id="6" name="Freeform 6"/>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txBody>
            <a:bodyPr/>
            <a:lstStyle/>
            <a:p>
              <a:endParaRPr lang="en-TW"/>
            </a:p>
          </p:txBody>
        </p:sp>
        <p:sp>
          <p:nvSpPr>
            <p:cNvPr id="7" name="TextBox 7"/>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8" name="AutoShape 8"/>
          <p:cNvSpPr/>
          <p:nvPr/>
        </p:nvSpPr>
        <p:spPr>
          <a:xfrm>
            <a:off x="10767060" y="990600"/>
            <a:ext cx="6492240" cy="0"/>
          </a:xfrm>
          <a:prstGeom prst="line">
            <a:avLst/>
          </a:prstGeom>
          <a:ln w="76200" cap="flat">
            <a:solidFill>
              <a:srgbClr val="0F4662"/>
            </a:solidFill>
            <a:prstDash val="solid"/>
            <a:headEnd type="none" w="sm" len="sm"/>
            <a:tailEnd type="none" w="sm" len="sm"/>
          </a:ln>
        </p:spPr>
        <p:txBody>
          <a:bodyPr/>
          <a:lstStyle/>
          <a:p>
            <a:endParaRPr lang="en-TW"/>
          </a:p>
        </p:txBody>
      </p:sp>
      <p:sp>
        <p:nvSpPr>
          <p:cNvPr id="9" name="Freeform 9"/>
          <p:cNvSpPr/>
          <p:nvPr/>
        </p:nvSpPr>
        <p:spPr>
          <a:xfrm>
            <a:off x="4761458" y="2790825"/>
            <a:ext cx="3200728" cy="2752626"/>
          </a:xfrm>
          <a:custGeom>
            <a:avLst/>
            <a:gdLst/>
            <a:ahLst/>
            <a:cxnLst/>
            <a:rect l="l" t="t" r="r" b="b"/>
            <a:pathLst>
              <a:path w="3200728" h="2752626">
                <a:moveTo>
                  <a:pt x="0" y="0"/>
                </a:moveTo>
                <a:lnTo>
                  <a:pt x="3200728" y="0"/>
                </a:lnTo>
                <a:lnTo>
                  <a:pt x="3200728" y="2752626"/>
                </a:lnTo>
                <a:lnTo>
                  <a:pt x="0" y="27526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10" name="Freeform 10"/>
          <p:cNvSpPr/>
          <p:nvPr/>
        </p:nvSpPr>
        <p:spPr>
          <a:xfrm>
            <a:off x="10614920" y="2790825"/>
            <a:ext cx="2893694" cy="2752626"/>
          </a:xfrm>
          <a:custGeom>
            <a:avLst/>
            <a:gdLst/>
            <a:ahLst/>
            <a:cxnLst/>
            <a:rect l="l" t="t" r="r" b="b"/>
            <a:pathLst>
              <a:path w="2893694" h="2752626">
                <a:moveTo>
                  <a:pt x="0" y="0"/>
                </a:moveTo>
                <a:lnTo>
                  <a:pt x="2893694" y="0"/>
                </a:lnTo>
                <a:lnTo>
                  <a:pt x="2893694" y="2752626"/>
                </a:lnTo>
                <a:lnTo>
                  <a:pt x="0" y="27526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TW"/>
          </a:p>
        </p:txBody>
      </p:sp>
      <p:sp>
        <p:nvSpPr>
          <p:cNvPr id="11" name="TextBox 11"/>
          <p:cNvSpPr txBox="1"/>
          <p:nvPr/>
        </p:nvSpPr>
        <p:spPr>
          <a:xfrm>
            <a:off x="4042113" y="6927559"/>
            <a:ext cx="5101887" cy="1514475"/>
          </a:xfrm>
          <a:prstGeom prst="rect">
            <a:avLst/>
          </a:prstGeom>
        </p:spPr>
        <p:txBody>
          <a:bodyPr lIns="0" tIns="0" rIns="0" bIns="0" rtlCol="0" anchor="t">
            <a:spAutoFit/>
          </a:bodyPr>
          <a:lstStyle/>
          <a:p>
            <a:pPr algn="l">
              <a:lnSpc>
                <a:spcPts val="4079"/>
              </a:lnSpc>
            </a:pPr>
            <a:r>
              <a:rPr lang="en-US" sz="2400" dirty="0" err="1">
                <a:solidFill>
                  <a:srgbClr val="0F4662"/>
                </a:solidFill>
                <a:latin typeface="Quicksand"/>
                <a:ea typeface="Quicksand"/>
                <a:cs typeface="Quicksand"/>
                <a:sym typeface="Quicksand"/>
              </a:rPr>
              <a:t>negaticve</a:t>
            </a:r>
            <a:r>
              <a:rPr lang="en-US" sz="2400" dirty="0">
                <a:solidFill>
                  <a:srgbClr val="0F4662"/>
                </a:solidFill>
                <a:latin typeface="Quicksand"/>
                <a:ea typeface="Quicksand"/>
                <a:cs typeface="Quicksand"/>
                <a:sym typeface="Quicksand"/>
              </a:rPr>
              <a:t> estimated coefficient:</a:t>
            </a:r>
          </a:p>
          <a:p>
            <a:pPr algn="l">
              <a:lnSpc>
                <a:spcPts val="4079"/>
              </a:lnSpc>
            </a:pPr>
            <a:r>
              <a:rPr lang="en-US" sz="2400" dirty="0">
                <a:solidFill>
                  <a:srgbClr val="0F4662"/>
                </a:solidFill>
                <a:latin typeface="Quicksand"/>
                <a:ea typeface="Quicksand"/>
                <a:cs typeface="Quicksand"/>
                <a:sym typeface="Quicksand"/>
              </a:rPr>
              <a:t>higher average weekly working hours, lower labor productivity.</a:t>
            </a:r>
          </a:p>
        </p:txBody>
      </p:sp>
      <p:sp>
        <p:nvSpPr>
          <p:cNvPr id="12" name="TextBox 12"/>
          <p:cNvSpPr txBox="1"/>
          <p:nvPr/>
        </p:nvSpPr>
        <p:spPr>
          <a:xfrm>
            <a:off x="3810878" y="5772051"/>
            <a:ext cx="5101887" cy="986155"/>
          </a:xfrm>
          <a:prstGeom prst="rect">
            <a:avLst/>
          </a:prstGeom>
        </p:spPr>
        <p:txBody>
          <a:bodyPr lIns="0" tIns="0" rIns="0" bIns="0" rtlCol="0" anchor="t">
            <a:spAutoFit/>
          </a:bodyPr>
          <a:lstStyle/>
          <a:p>
            <a:pPr marL="0" lvl="0" indent="0" algn="ctr">
              <a:lnSpc>
                <a:spcPts val="3919"/>
              </a:lnSpc>
              <a:spcBef>
                <a:spcPct val="0"/>
              </a:spcBef>
            </a:pPr>
            <a:r>
              <a:rPr lang="en-US" sz="2799" b="1">
                <a:solidFill>
                  <a:srgbClr val="0F4662"/>
                </a:solidFill>
                <a:latin typeface="Quicksand Bold"/>
                <a:ea typeface="Quicksand Bold"/>
                <a:cs typeface="Quicksand Bold"/>
                <a:sym typeface="Quicksand Bold"/>
              </a:rPr>
              <a:t>Average Weekly Working Hours (WH)</a:t>
            </a:r>
          </a:p>
        </p:txBody>
      </p:sp>
      <p:sp>
        <p:nvSpPr>
          <p:cNvPr id="13" name="TextBox 13"/>
          <p:cNvSpPr txBox="1"/>
          <p:nvPr/>
        </p:nvSpPr>
        <p:spPr>
          <a:xfrm>
            <a:off x="9375235" y="6019701"/>
            <a:ext cx="5101887" cy="490855"/>
          </a:xfrm>
          <a:prstGeom prst="rect">
            <a:avLst/>
          </a:prstGeom>
        </p:spPr>
        <p:txBody>
          <a:bodyPr lIns="0" tIns="0" rIns="0" bIns="0" rtlCol="0" anchor="t">
            <a:spAutoFit/>
          </a:bodyPr>
          <a:lstStyle/>
          <a:p>
            <a:pPr marL="0" lvl="0" indent="0" algn="ctr">
              <a:lnSpc>
                <a:spcPts val="3919"/>
              </a:lnSpc>
              <a:spcBef>
                <a:spcPct val="0"/>
              </a:spcBef>
            </a:pPr>
            <a:r>
              <a:rPr lang="en-US" sz="2799" b="1">
                <a:solidFill>
                  <a:srgbClr val="0F4662"/>
                </a:solidFill>
                <a:latin typeface="Quicksand Bold"/>
                <a:ea typeface="Quicksand Bold"/>
                <a:cs typeface="Quicksand Bold"/>
                <a:sym typeface="Quicksand Bold"/>
              </a:rPr>
              <a:t>Labor Cost (LC)</a:t>
            </a:r>
          </a:p>
        </p:txBody>
      </p:sp>
      <p:sp>
        <p:nvSpPr>
          <p:cNvPr id="14" name="TextBox 14"/>
          <p:cNvSpPr txBox="1"/>
          <p:nvPr/>
        </p:nvSpPr>
        <p:spPr>
          <a:xfrm>
            <a:off x="1028700" y="599709"/>
            <a:ext cx="99149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Regression Model</a:t>
            </a:r>
          </a:p>
        </p:txBody>
      </p:sp>
      <p:sp>
        <p:nvSpPr>
          <p:cNvPr id="15" name="TextBox 15"/>
          <p:cNvSpPr txBox="1"/>
          <p:nvPr/>
        </p:nvSpPr>
        <p:spPr>
          <a:xfrm>
            <a:off x="9631649" y="6927559"/>
            <a:ext cx="5101887" cy="1514475"/>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negaticve estimated coefficient:</a:t>
            </a:r>
          </a:p>
          <a:p>
            <a:pPr algn="l">
              <a:lnSpc>
                <a:spcPts val="4079"/>
              </a:lnSpc>
            </a:pPr>
            <a:r>
              <a:rPr lang="en-US" sz="2400">
                <a:solidFill>
                  <a:srgbClr val="0F4662"/>
                </a:solidFill>
                <a:latin typeface="Quicksand"/>
                <a:ea typeface="Quicksand"/>
                <a:cs typeface="Quicksand"/>
                <a:sym typeface="Quicksand"/>
              </a:rPr>
              <a:t>higher labor cost, lower labor productivity.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2923851" y="3831897"/>
            <a:ext cx="5922878" cy="3414170"/>
            <a:chOff x="0" y="0"/>
            <a:chExt cx="812800" cy="468529"/>
          </a:xfrm>
        </p:grpSpPr>
        <p:sp>
          <p:nvSpPr>
            <p:cNvPr id="3" name="Freeform 3"/>
            <p:cNvSpPr/>
            <p:nvPr/>
          </p:nvSpPr>
          <p:spPr>
            <a:xfrm>
              <a:off x="0" y="0"/>
              <a:ext cx="812800" cy="468529"/>
            </a:xfrm>
            <a:custGeom>
              <a:avLst/>
              <a:gdLst/>
              <a:ahLst/>
              <a:cxnLst/>
              <a:rect l="l" t="t" r="r" b="b"/>
              <a:pathLst>
                <a:path w="812800" h="468529">
                  <a:moveTo>
                    <a:pt x="60128" y="0"/>
                  </a:moveTo>
                  <a:lnTo>
                    <a:pt x="752672" y="0"/>
                  </a:lnTo>
                  <a:cubicBezTo>
                    <a:pt x="768619" y="0"/>
                    <a:pt x="783913" y="6335"/>
                    <a:pt x="795189" y="17611"/>
                  </a:cubicBezTo>
                  <a:cubicBezTo>
                    <a:pt x="806465" y="28887"/>
                    <a:pt x="812800" y="44181"/>
                    <a:pt x="812800" y="60128"/>
                  </a:cubicBezTo>
                  <a:lnTo>
                    <a:pt x="812800" y="408401"/>
                  </a:lnTo>
                  <a:cubicBezTo>
                    <a:pt x="812800" y="424348"/>
                    <a:pt x="806465" y="439641"/>
                    <a:pt x="795189" y="450918"/>
                  </a:cubicBezTo>
                  <a:cubicBezTo>
                    <a:pt x="783913" y="462194"/>
                    <a:pt x="768619" y="468529"/>
                    <a:pt x="752672" y="468529"/>
                  </a:cubicBezTo>
                  <a:lnTo>
                    <a:pt x="60128" y="468529"/>
                  </a:lnTo>
                  <a:cubicBezTo>
                    <a:pt x="44181" y="468529"/>
                    <a:pt x="28887" y="462194"/>
                    <a:pt x="17611" y="450918"/>
                  </a:cubicBezTo>
                  <a:cubicBezTo>
                    <a:pt x="6335" y="439641"/>
                    <a:pt x="0" y="424348"/>
                    <a:pt x="0" y="408401"/>
                  </a:cubicBezTo>
                  <a:lnTo>
                    <a:pt x="0" y="60128"/>
                  </a:lnTo>
                  <a:cubicBezTo>
                    <a:pt x="0" y="44181"/>
                    <a:pt x="6335" y="28887"/>
                    <a:pt x="17611" y="17611"/>
                  </a:cubicBezTo>
                  <a:cubicBezTo>
                    <a:pt x="28887" y="6335"/>
                    <a:pt x="44181" y="0"/>
                    <a:pt x="60128" y="0"/>
                  </a:cubicBezTo>
                  <a:close/>
                </a:path>
              </a:pathLst>
            </a:custGeom>
            <a:solidFill>
              <a:srgbClr val="A9BECB"/>
            </a:solidFill>
            <a:ln cap="rnd">
              <a:noFill/>
              <a:prstDash val="solid"/>
              <a:round/>
            </a:ln>
          </p:spPr>
          <p:txBody>
            <a:bodyPr/>
            <a:lstStyle/>
            <a:p>
              <a:endParaRPr lang="en-TW"/>
            </a:p>
          </p:txBody>
        </p:sp>
        <p:sp>
          <p:nvSpPr>
            <p:cNvPr id="4" name="TextBox 4"/>
            <p:cNvSpPr txBox="1"/>
            <p:nvPr/>
          </p:nvSpPr>
          <p:spPr>
            <a:xfrm>
              <a:off x="0" y="-38100"/>
              <a:ext cx="812800" cy="50662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646615" y="3831897"/>
            <a:ext cx="5922878" cy="3414170"/>
            <a:chOff x="0" y="0"/>
            <a:chExt cx="812800" cy="468529"/>
          </a:xfrm>
        </p:grpSpPr>
        <p:sp>
          <p:nvSpPr>
            <p:cNvPr id="6" name="Freeform 6"/>
            <p:cNvSpPr/>
            <p:nvPr/>
          </p:nvSpPr>
          <p:spPr>
            <a:xfrm>
              <a:off x="0" y="0"/>
              <a:ext cx="812800" cy="468529"/>
            </a:xfrm>
            <a:custGeom>
              <a:avLst/>
              <a:gdLst/>
              <a:ahLst/>
              <a:cxnLst/>
              <a:rect l="l" t="t" r="r" b="b"/>
              <a:pathLst>
                <a:path w="812800" h="468529">
                  <a:moveTo>
                    <a:pt x="60128" y="0"/>
                  </a:moveTo>
                  <a:lnTo>
                    <a:pt x="752672" y="0"/>
                  </a:lnTo>
                  <a:cubicBezTo>
                    <a:pt x="768619" y="0"/>
                    <a:pt x="783913" y="6335"/>
                    <a:pt x="795189" y="17611"/>
                  </a:cubicBezTo>
                  <a:cubicBezTo>
                    <a:pt x="806465" y="28887"/>
                    <a:pt x="812800" y="44181"/>
                    <a:pt x="812800" y="60128"/>
                  </a:cubicBezTo>
                  <a:lnTo>
                    <a:pt x="812800" y="408401"/>
                  </a:lnTo>
                  <a:cubicBezTo>
                    <a:pt x="812800" y="424348"/>
                    <a:pt x="806465" y="439641"/>
                    <a:pt x="795189" y="450918"/>
                  </a:cubicBezTo>
                  <a:cubicBezTo>
                    <a:pt x="783913" y="462194"/>
                    <a:pt x="768619" y="468529"/>
                    <a:pt x="752672" y="468529"/>
                  </a:cubicBezTo>
                  <a:lnTo>
                    <a:pt x="60128" y="468529"/>
                  </a:lnTo>
                  <a:cubicBezTo>
                    <a:pt x="44181" y="468529"/>
                    <a:pt x="28887" y="462194"/>
                    <a:pt x="17611" y="450918"/>
                  </a:cubicBezTo>
                  <a:cubicBezTo>
                    <a:pt x="6335" y="439641"/>
                    <a:pt x="0" y="424348"/>
                    <a:pt x="0" y="408401"/>
                  </a:cubicBezTo>
                  <a:lnTo>
                    <a:pt x="0" y="60128"/>
                  </a:lnTo>
                  <a:cubicBezTo>
                    <a:pt x="0" y="44181"/>
                    <a:pt x="6335" y="28887"/>
                    <a:pt x="17611" y="17611"/>
                  </a:cubicBezTo>
                  <a:cubicBezTo>
                    <a:pt x="28887" y="6335"/>
                    <a:pt x="44181" y="0"/>
                    <a:pt x="60128" y="0"/>
                  </a:cubicBezTo>
                  <a:close/>
                </a:path>
              </a:pathLst>
            </a:custGeom>
            <a:solidFill>
              <a:srgbClr val="A9BECB"/>
            </a:solidFill>
            <a:ln cap="rnd">
              <a:noFill/>
              <a:prstDash val="solid"/>
              <a:round/>
            </a:ln>
          </p:spPr>
          <p:txBody>
            <a:bodyPr/>
            <a:lstStyle/>
            <a:p>
              <a:endParaRPr lang="en-TW"/>
            </a:p>
          </p:txBody>
        </p:sp>
        <p:sp>
          <p:nvSpPr>
            <p:cNvPr id="7" name="TextBox 7"/>
            <p:cNvSpPr txBox="1"/>
            <p:nvPr/>
          </p:nvSpPr>
          <p:spPr>
            <a:xfrm>
              <a:off x="0" y="-38100"/>
              <a:ext cx="812800" cy="50662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646615" y="1847453"/>
            <a:ext cx="5922878" cy="1489144"/>
            <a:chOff x="0" y="0"/>
            <a:chExt cx="812800" cy="204356"/>
          </a:xfrm>
        </p:grpSpPr>
        <p:sp>
          <p:nvSpPr>
            <p:cNvPr id="9" name="Freeform 9"/>
            <p:cNvSpPr/>
            <p:nvPr/>
          </p:nvSpPr>
          <p:spPr>
            <a:xfrm>
              <a:off x="0" y="0"/>
              <a:ext cx="812800" cy="204356"/>
            </a:xfrm>
            <a:custGeom>
              <a:avLst/>
              <a:gdLst/>
              <a:ahLst/>
              <a:cxnLst/>
              <a:rect l="l" t="t" r="r" b="b"/>
              <a:pathLst>
                <a:path w="812800" h="204356">
                  <a:moveTo>
                    <a:pt x="48363" y="0"/>
                  </a:moveTo>
                  <a:lnTo>
                    <a:pt x="764437" y="0"/>
                  </a:lnTo>
                  <a:cubicBezTo>
                    <a:pt x="777263" y="0"/>
                    <a:pt x="789565" y="5095"/>
                    <a:pt x="798635" y="14165"/>
                  </a:cubicBezTo>
                  <a:cubicBezTo>
                    <a:pt x="807705" y="23235"/>
                    <a:pt x="812800" y="35537"/>
                    <a:pt x="812800" y="48363"/>
                  </a:cubicBezTo>
                  <a:lnTo>
                    <a:pt x="812800" y="155993"/>
                  </a:lnTo>
                  <a:cubicBezTo>
                    <a:pt x="812800" y="168819"/>
                    <a:pt x="807705" y="181121"/>
                    <a:pt x="798635" y="190191"/>
                  </a:cubicBezTo>
                  <a:cubicBezTo>
                    <a:pt x="789565" y="199261"/>
                    <a:pt x="777263" y="204356"/>
                    <a:pt x="764437" y="204356"/>
                  </a:cubicBezTo>
                  <a:lnTo>
                    <a:pt x="48363" y="204356"/>
                  </a:lnTo>
                  <a:cubicBezTo>
                    <a:pt x="35537" y="204356"/>
                    <a:pt x="23235" y="199261"/>
                    <a:pt x="14165" y="190191"/>
                  </a:cubicBezTo>
                  <a:cubicBezTo>
                    <a:pt x="5095" y="181121"/>
                    <a:pt x="0" y="168819"/>
                    <a:pt x="0" y="155993"/>
                  </a:cubicBezTo>
                  <a:lnTo>
                    <a:pt x="0" y="48363"/>
                  </a:lnTo>
                  <a:cubicBezTo>
                    <a:pt x="0" y="35537"/>
                    <a:pt x="5095" y="23235"/>
                    <a:pt x="14165" y="14165"/>
                  </a:cubicBezTo>
                  <a:cubicBezTo>
                    <a:pt x="23235" y="5095"/>
                    <a:pt x="35537" y="0"/>
                    <a:pt x="48363" y="0"/>
                  </a:cubicBezTo>
                  <a:close/>
                </a:path>
              </a:pathLst>
            </a:custGeom>
            <a:solidFill>
              <a:srgbClr val="0F4662"/>
            </a:solidFill>
            <a:ln cap="rnd">
              <a:noFill/>
              <a:prstDash val="solid"/>
              <a:round/>
            </a:ln>
          </p:spPr>
          <p:txBody>
            <a:bodyPr/>
            <a:lstStyle/>
            <a:p>
              <a:endParaRPr lang="en-TW"/>
            </a:p>
          </p:txBody>
        </p:sp>
        <p:sp>
          <p:nvSpPr>
            <p:cNvPr id="10" name="TextBox 10"/>
            <p:cNvSpPr txBox="1"/>
            <p:nvPr/>
          </p:nvSpPr>
          <p:spPr>
            <a:xfrm>
              <a:off x="0" y="-38100"/>
              <a:ext cx="812800" cy="242456"/>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923851" y="1847453"/>
            <a:ext cx="5922878" cy="1489144"/>
            <a:chOff x="0" y="0"/>
            <a:chExt cx="812800" cy="204356"/>
          </a:xfrm>
        </p:grpSpPr>
        <p:sp>
          <p:nvSpPr>
            <p:cNvPr id="12" name="Freeform 12"/>
            <p:cNvSpPr/>
            <p:nvPr/>
          </p:nvSpPr>
          <p:spPr>
            <a:xfrm>
              <a:off x="0" y="0"/>
              <a:ext cx="812800" cy="204356"/>
            </a:xfrm>
            <a:custGeom>
              <a:avLst/>
              <a:gdLst/>
              <a:ahLst/>
              <a:cxnLst/>
              <a:rect l="l" t="t" r="r" b="b"/>
              <a:pathLst>
                <a:path w="812800" h="204356">
                  <a:moveTo>
                    <a:pt x="48363" y="0"/>
                  </a:moveTo>
                  <a:lnTo>
                    <a:pt x="764437" y="0"/>
                  </a:lnTo>
                  <a:cubicBezTo>
                    <a:pt x="777263" y="0"/>
                    <a:pt x="789565" y="5095"/>
                    <a:pt x="798635" y="14165"/>
                  </a:cubicBezTo>
                  <a:cubicBezTo>
                    <a:pt x="807705" y="23235"/>
                    <a:pt x="812800" y="35537"/>
                    <a:pt x="812800" y="48363"/>
                  </a:cubicBezTo>
                  <a:lnTo>
                    <a:pt x="812800" y="155993"/>
                  </a:lnTo>
                  <a:cubicBezTo>
                    <a:pt x="812800" y="168819"/>
                    <a:pt x="807705" y="181121"/>
                    <a:pt x="798635" y="190191"/>
                  </a:cubicBezTo>
                  <a:cubicBezTo>
                    <a:pt x="789565" y="199261"/>
                    <a:pt x="777263" y="204356"/>
                    <a:pt x="764437" y="204356"/>
                  </a:cubicBezTo>
                  <a:lnTo>
                    <a:pt x="48363" y="204356"/>
                  </a:lnTo>
                  <a:cubicBezTo>
                    <a:pt x="35537" y="204356"/>
                    <a:pt x="23235" y="199261"/>
                    <a:pt x="14165" y="190191"/>
                  </a:cubicBezTo>
                  <a:cubicBezTo>
                    <a:pt x="5095" y="181121"/>
                    <a:pt x="0" y="168819"/>
                    <a:pt x="0" y="155993"/>
                  </a:cubicBezTo>
                  <a:lnTo>
                    <a:pt x="0" y="48363"/>
                  </a:lnTo>
                  <a:cubicBezTo>
                    <a:pt x="0" y="35537"/>
                    <a:pt x="5095" y="23235"/>
                    <a:pt x="14165" y="14165"/>
                  </a:cubicBezTo>
                  <a:cubicBezTo>
                    <a:pt x="23235" y="5095"/>
                    <a:pt x="35537" y="0"/>
                    <a:pt x="48363" y="0"/>
                  </a:cubicBezTo>
                  <a:close/>
                </a:path>
              </a:pathLst>
            </a:custGeom>
            <a:solidFill>
              <a:srgbClr val="0F4662"/>
            </a:solidFill>
            <a:ln cap="rnd">
              <a:noFill/>
              <a:prstDash val="solid"/>
              <a:round/>
            </a:ln>
          </p:spPr>
          <p:txBody>
            <a:bodyPr/>
            <a:lstStyle/>
            <a:p>
              <a:endParaRPr lang="en-TW"/>
            </a:p>
          </p:txBody>
        </p:sp>
        <p:sp>
          <p:nvSpPr>
            <p:cNvPr id="13" name="TextBox 13"/>
            <p:cNvSpPr txBox="1"/>
            <p:nvPr/>
          </p:nvSpPr>
          <p:spPr>
            <a:xfrm>
              <a:off x="0" y="-38100"/>
              <a:ext cx="812800" cy="242456"/>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3011103" y="4176907"/>
            <a:ext cx="5748374" cy="2657475"/>
          </a:xfrm>
          <a:prstGeom prst="rect">
            <a:avLst/>
          </a:prstGeom>
        </p:spPr>
        <p:txBody>
          <a:bodyPr lIns="0" tIns="0" rIns="0" bIns="0" rtlCol="0" anchor="t">
            <a:spAutoFit/>
          </a:bodyPr>
          <a:lstStyle/>
          <a:p>
            <a:pPr marL="647700" lvl="1" indent="-323850" algn="l">
              <a:lnSpc>
                <a:spcPts val="4200"/>
              </a:lnSpc>
              <a:buFont typeface="Arial"/>
              <a:buChar char="•"/>
            </a:pPr>
            <a:r>
              <a:rPr lang="en-US" sz="3000" dirty="0">
                <a:solidFill>
                  <a:srgbClr val="000000"/>
                </a:solidFill>
                <a:latin typeface="Cagliostro"/>
                <a:ea typeface="Cagliostro"/>
                <a:cs typeface="Cagliostro"/>
                <a:sym typeface="Cagliostro"/>
              </a:rPr>
              <a:t>Protecting Employee Health</a:t>
            </a:r>
          </a:p>
          <a:p>
            <a:pPr algn="l">
              <a:lnSpc>
                <a:spcPts val="4200"/>
              </a:lnSpc>
            </a:pPr>
            <a:endParaRPr lang="en-US" sz="3000" dirty="0">
              <a:solidFill>
                <a:srgbClr val="000000"/>
              </a:solidFill>
              <a:latin typeface="Cagliostro"/>
              <a:ea typeface="Cagliostro"/>
              <a:cs typeface="Cagliostro"/>
              <a:sym typeface="Cagliostro"/>
            </a:endParaRPr>
          </a:p>
          <a:p>
            <a:pPr marL="647700" lvl="1" indent="-323850" algn="l">
              <a:lnSpc>
                <a:spcPts val="4200"/>
              </a:lnSpc>
              <a:buFont typeface="Arial"/>
              <a:buChar char="•"/>
            </a:pPr>
            <a:r>
              <a:rPr lang="en-US" sz="3000" dirty="0">
                <a:solidFill>
                  <a:srgbClr val="000000"/>
                </a:solidFill>
                <a:latin typeface="Cagliostro"/>
                <a:ea typeface="Cagliostro"/>
                <a:cs typeface="Cagliostro"/>
                <a:sym typeface="Cagliostro"/>
              </a:rPr>
              <a:t>Promoting Efficiency</a:t>
            </a:r>
          </a:p>
          <a:p>
            <a:pPr algn="l">
              <a:lnSpc>
                <a:spcPts val="4200"/>
              </a:lnSpc>
            </a:pPr>
            <a:endParaRPr lang="en-US" sz="3000" dirty="0">
              <a:solidFill>
                <a:srgbClr val="000000"/>
              </a:solidFill>
              <a:latin typeface="Cagliostro"/>
              <a:ea typeface="Cagliostro"/>
              <a:cs typeface="Cagliostro"/>
              <a:sym typeface="Cagliostro"/>
            </a:endParaRPr>
          </a:p>
          <a:p>
            <a:pPr marL="647700" lvl="1" indent="-323850" algn="l">
              <a:lnSpc>
                <a:spcPts val="4200"/>
              </a:lnSpc>
              <a:buFont typeface="Arial"/>
              <a:buChar char="•"/>
            </a:pPr>
            <a:r>
              <a:rPr lang="en-US" sz="3000" dirty="0">
                <a:solidFill>
                  <a:srgbClr val="000000"/>
                </a:solidFill>
                <a:latin typeface="Cagliostro"/>
                <a:ea typeface="Cagliostro"/>
                <a:cs typeface="Cagliostro"/>
                <a:sym typeface="Cagliostro"/>
              </a:rPr>
              <a:t>Boosting Morale</a:t>
            </a:r>
          </a:p>
        </p:txBody>
      </p:sp>
      <p:sp>
        <p:nvSpPr>
          <p:cNvPr id="15" name="TextBox 15"/>
          <p:cNvSpPr txBox="1"/>
          <p:nvPr/>
        </p:nvSpPr>
        <p:spPr>
          <a:xfrm>
            <a:off x="2718508" y="2257303"/>
            <a:ext cx="6333564" cy="679450"/>
          </a:xfrm>
          <a:prstGeom prst="rect">
            <a:avLst/>
          </a:prstGeom>
        </p:spPr>
        <p:txBody>
          <a:bodyPr lIns="0" tIns="0" rIns="0" bIns="0" rtlCol="0" anchor="t">
            <a:spAutoFit/>
          </a:bodyPr>
          <a:lstStyle/>
          <a:p>
            <a:pPr algn="ctr">
              <a:lnSpc>
                <a:spcPts val="5599"/>
              </a:lnSpc>
            </a:pPr>
            <a:r>
              <a:rPr lang="en-US" sz="3999">
                <a:solidFill>
                  <a:srgbClr val="FFFFF1"/>
                </a:solidFill>
                <a:latin typeface="Cagliostro"/>
                <a:ea typeface="Cagliostro"/>
                <a:cs typeface="Cagliostro"/>
                <a:sym typeface="Cagliostro"/>
              </a:rPr>
              <a:t>Increasing Overtime Pay</a:t>
            </a:r>
          </a:p>
        </p:txBody>
      </p:sp>
      <p:sp>
        <p:nvSpPr>
          <p:cNvPr id="16" name="TextBox 16"/>
          <p:cNvSpPr txBox="1"/>
          <p:nvPr/>
        </p:nvSpPr>
        <p:spPr>
          <a:xfrm>
            <a:off x="9646615" y="2257303"/>
            <a:ext cx="5922878" cy="679450"/>
          </a:xfrm>
          <a:prstGeom prst="rect">
            <a:avLst/>
          </a:prstGeom>
        </p:spPr>
        <p:txBody>
          <a:bodyPr lIns="0" tIns="0" rIns="0" bIns="0" rtlCol="0" anchor="t">
            <a:spAutoFit/>
          </a:bodyPr>
          <a:lstStyle/>
          <a:p>
            <a:pPr algn="ctr">
              <a:lnSpc>
                <a:spcPts val="5599"/>
              </a:lnSpc>
            </a:pPr>
            <a:r>
              <a:rPr lang="en-US" sz="3999" dirty="0">
                <a:solidFill>
                  <a:srgbClr val="FFFFF1"/>
                </a:solidFill>
                <a:latin typeface="Cagliostro"/>
                <a:ea typeface="Cagliostro"/>
                <a:cs typeface="Cagliostro"/>
                <a:sym typeface="Cagliostro"/>
              </a:rPr>
              <a:t>Encouraging  Automation</a:t>
            </a:r>
          </a:p>
        </p:txBody>
      </p:sp>
      <p:sp>
        <p:nvSpPr>
          <p:cNvPr id="17" name="TextBox 17"/>
          <p:cNvSpPr txBox="1"/>
          <p:nvPr/>
        </p:nvSpPr>
        <p:spPr>
          <a:xfrm>
            <a:off x="1028700" y="599709"/>
            <a:ext cx="99149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Solutions</a:t>
            </a:r>
          </a:p>
        </p:txBody>
      </p:sp>
      <p:sp>
        <p:nvSpPr>
          <p:cNvPr id="18" name="TextBox 18"/>
          <p:cNvSpPr txBox="1"/>
          <p:nvPr/>
        </p:nvSpPr>
        <p:spPr>
          <a:xfrm>
            <a:off x="9733867" y="4176907"/>
            <a:ext cx="5748374" cy="26574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Cagliostro"/>
                <a:ea typeface="Cagliostro"/>
                <a:cs typeface="Cagliostro"/>
                <a:sym typeface="Cagliostro"/>
              </a:rPr>
              <a:t>Improving Efficiency</a:t>
            </a:r>
          </a:p>
          <a:p>
            <a:pPr algn="l">
              <a:lnSpc>
                <a:spcPts val="4200"/>
              </a:lnSpc>
            </a:pPr>
            <a:endParaRPr lang="en-US" sz="3000">
              <a:solidFill>
                <a:srgbClr val="000000"/>
              </a:solidFill>
              <a:latin typeface="Cagliostro"/>
              <a:ea typeface="Cagliostro"/>
              <a:cs typeface="Cagliostro"/>
              <a:sym typeface="Cagliostro"/>
            </a:endParaRPr>
          </a:p>
          <a:p>
            <a:pPr marL="647700" lvl="1" indent="-323850" algn="l">
              <a:lnSpc>
                <a:spcPts val="4200"/>
              </a:lnSpc>
              <a:buFont typeface="Arial"/>
              <a:buChar char="•"/>
            </a:pPr>
            <a:r>
              <a:rPr lang="en-US" sz="3000">
                <a:solidFill>
                  <a:srgbClr val="000000"/>
                </a:solidFill>
                <a:latin typeface="Cagliostro"/>
                <a:ea typeface="Cagliostro"/>
                <a:cs typeface="Cagliostro"/>
                <a:sym typeface="Cagliostro"/>
              </a:rPr>
              <a:t>Reducing Overtime Demand</a:t>
            </a:r>
          </a:p>
          <a:p>
            <a:pPr algn="l">
              <a:lnSpc>
                <a:spcPts val="4200"/>
              </a:lnSpc>
            </a:pPr>
            <a:endParaRPr lang="en-US" sz="3000">
              <a:solidFill>
                <a:srgbClr val="000000"/>
              </a:solidFill>
              <a:latin typeface="Cagliostro"/>
              <a:ea typeface="Cagliostro"/>
              <a:cs typeface="Cagliostro"/>
              <a:sym typeface="Cagliostro"/>
            </a:endParaRPr>
          </a:p>
          <a:p>
            <a:pPr marL="647700" lvl="1" indent="-323850" algn="l">
              <a:lnSpc>
                <a:spcPts val="4200"/>
              </a:lnSpc>
              <a:buFont typeface="Arial"/>
              <a:buChar char="•"/>
            </a:pPr>
            <a:r>
              <a:rPr lang="en-US" sz="3000">
                <a:solidFill>
                  <a:srgbClr val="000000"/>
                </a:solidFill>
                <a:latin typeface="Cagliostro"/>
                <a:ea typeface="Cagliostro"/>
                <a:cs typeface="Cagliostro"/>
                <a:sym typeface="Cagliostro"/>
              </a:rPr>
              <a:t>Enhancing Product Quality</a:t>
            </a:r>
          </a:p>
        </p:txBody>
      </p:sp>
      <p:grpSp>
        <p:nvGrpSpPr>
          <p:cNvPr id="19" name="Group 19"/>
          <p:cNvGrpSpPr/>
          <p:nvPr/>
        </p:nvGrpSpPr>
        <p:grpSpPr>
          <a:xfrm>
            <a:off x="2923851" y="7741367"/>
            <a:ext cx="5922878" cy="2038459"/>
            <a:chOff x="0" y="0"/>
            <a:chExt cx="812800" cy="279739"/>
          </a:xfrm>
        </p:grpSpPr>
        <p:sp>
          <p:nvSpPr>
            <p:cNvPr id="20" name="Freeform 20"/>
            <p:cNvSpPr/>
            <p:nvPr/>
          </p:nvSpPr>
          <p:spPr>
            <a:xfrm>
              <a:off x="0" y="0"/>
              <a:ext cx="812800" cy="279739"/>
            </a:xfrm>
            <a:custGeom>
              <a:avLst/>
              <a:gdLst/>
              <a:ahLst/>
              <a:cxnLst/>
              <a:rect l="l" t="t" r="r" b="b"/>
              <a:pathLst>
                <a:path w="812800" h="279739">
                  <a:moveTo>
                    <a:pt x="60128" y="0"/>
                  </a:moveTo>
                  <a:lnTo>
                    <a:pt x="752672" y="0"/>
                  </a:lnTo>
                  <a:cubicBezTo>
                    <a:pt x="768619" y="0"/>
                    <a:pt x="783913" y="6335"/>
                    <a:pt x="795189" y="17611"/>
                  </a:cubicBezTo>
                  <a:cubicBezTo>
                    <a:pt x="806465" y="28887"/>
                    <a:pt x="812800" y="44181"/>
                    <a:pt x="812800" y="60128"/>
                  </a:cubicBezTo>
                  <a:lnTo>
                    <a:pt x="812800" y="219611"/>
                  </a:lnTo>
                  <a:cubicBezTo>
                    <a:pt x="812800" y="252819"/>
                    <a:pt x="785880" y="279739"/>
                    <a:pt x="752672" y="279739"/>
                  </a:cubicBezTo>
                  <a:lnTo>
                    <a:pt x="60128" y="279739"/>
                  </a:lnTo>
                  <a:cubicBezTo>
                    <a:pt x="44181" y="279739"/>
                    <a:pt x="28887" y="273404"/>
                    <a:pt x="17611" y="262128"/>
                  </a:cubicBezTo>
                  <a:cubicBezTo>
                    <a:pt x="6335" y="250852"/>
                    <a:pt x="0" y="235558"/>
                    <a:pt x="0" y="219611"/>
                  </a:cubicBezTo>
                  <a:lnTo>
                    <a:pt x="0" y="60128"/>
                  </a:lnTo>
                  <a:cubicBezTo>
                    <a:pt x="0" y="44181"/>
                    <a:pt x="6335" y="28887"/>
                    <a:pt x="17611" y="17611"/>
                  </a:cubicBezTo>
                  <a:cubicBezTo>
                    <a:pt x="28887" y="6335"/>
                    <a:pt x="44181" y="0"/>
                    <a:pt x="60128" y="0"/>
                  </a:cubicBezTo>
                  <a:close/>
                </a:path>
              </a:pathLst>
            </a:custGeom>
            <a:solidFill>
              <a:srgbClr val="A9BECB"/>
            </a:solidFill>
            <a:ln cap="rnd">
              <a:noFill/>
              <a:prstDash val="solid"/>
              <a:round/>
            </a:ln>
          </p:spPr>
          <p:txBody>
            <a:bodyPr/>
            <a:lstStyle/>
            <a:p>
              <a:endParaRPr lang="en-TW"/>
            </a:p>
          </p:txBody>
        </p:sp>
        <p:sp>
          <p:nvSpPr>
            <p:cNvPr id="21" name="TextBox 21"/>
            <p:cNvSpPr txBox="1"/>
            <p:nvPr/>
          </p:nvSpPr>
          <p:spPr>
            <a:xfrm>
              <a:off x="0" y="-38100"/>
              <a:ext cx="812800" cy="317839"/>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9646615" y="7741367"/>
            <a:ext cx="5922878" cy="2038459"/>
            <a:chOff x="0" y="0"/>
            <a:chExt cx="812800" cy="279739"/>
          </a:xfrm>
        </p:grpSpPr>
        <p:sp>
          <p:nvSpPr>
            <p:cNvPr id="23" name="Freeform 23"/>
            <p:cNvSpPr/>
            <p:nvPr/>
          </p:nvSpPr>
          <p:spPr>
            <a:xfrm>
              <a:off x="0" y="0"/>
              <a:ext cx="812800" cy="279739"/>
            </a:xfrm>
            <a:custGeom>
              <a:avLst/>
              <a:gdLst/>
              <a:ahLst/>
              <a:cxnLst/>
              <a:rect l="l" t="t" r="r" b="b"/>
              <a:pathLst>
                <a:path w="812800" h="279739">
                  <a:moveTo>
                    <a:pt x="60128" y="0"/>
                  </a:moveTo>
                  <a:lnTo>
                    <a:pt x="752672" y="0"/>
                  </a:lnTo>
                  <a:cubicBezTo>
                    <a:pt x="768619" y="0"/>
                    <a:pt x="783913" y="6335"/>
                    <a:pt x="795189" y="17611"/>
                  </a:cubicBezTo>
                  <a:cubicBezTo>
                    <a:pt x="806465" y="28887"/>
                    <a:pt x="812800" y="44181"/>
                    <a:pt x="812800" y="60128"/>
                  </a:cubicBezTo>
                  <a:lnTo>
                    <a:pt x="812800" y="219611"/>
                  </a:lnTo>
                  <a:cubicBezTo>
                    <a:pt x="812800" y="252819"/>
                    <a:pt x="785880" y="279739"/>
                    <a:pt x="752672" y="279739"/>
                  </a:cubicBezTo>
                  <a:lnTo>
                    <a:pt x="60128" y="279739"/>
                  </a:lnTo>
                  <a:cubicBezTo>
                    <a:pt x="44181" y="279739"/>
                    <a:pt x="28887" y="273404"/>
                    <a:pt x="17611" y="262128"/>
                  </a:cubicBezTo>
                  <a:cubicBezTo>
                    <a:pt x="6335" y="250852"/>
                    <a:pt x="0" y="235558"/>
                    <a:pt x="0" y="219611"/>
                  </a:cubicBezTo>
                  <a:lnTo>
                    <a:pt x="0" y="60128"/>
                  </a:lnTo>
                  <a:cubicBezTo>
                    <a:pt x="0" y="44181"/>
                    <a:pt x="6335" y="28887"/>
                    <a:pt x="17611" y="17611"/>
                  </a:cubicBezTo>
                  <a:cubicBezTo>
                    <a:pt x="28887" y="6335"/>
                    <a:pt x="44181" y="0"/>
                    <a:pt x="60128" y="0"/>
                  </a:cubicBezTo>
                  <a:close/>
                </a:path>
              </a:pathLst>
            </a:custGeom>
            <a:solidFill>
              <a:srgbClr val="A9BECB"/>
            </a:solidFill>
            <a:ln cap="rnd">
              <a:noFill/>
              <a:prstDash val="solid"/>
              <a:round/>
            </a:ln>
          </p:spPr>
          <p:txBody>
            <a:bodyPr/>
            <a:lstStyle/>
            <a:p>
              <a:endParaRPr lang="en-TW"/>
            </a:p>
          </p:txBody>
        </p:sp>
        <p:sp>
          <p:nvSpPr>
            <p:cNvPr id="24" name="TextBox 24"/>
            <p:cNvSpPr txBox="1"/>
            <p:nvPr/>
          </p:nvSpPr>
          <p:spPr>
            <a:xfrm>
              <a:off x="0" y="-38100"/>
              <a:ext cx="812800" cy="317839"/>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2923851" y="7827092"/>
            <a:ext cx="5748374" cy="21240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Cagliostro"/>
                <a:ea typeface="Cagliostro"/>
                <a:cs typeface="Cagliostro"/>
                <a:sym typeface="Cagliostro"/>
              </a:rPr>
              <a:t>Increased Business Costs</a:t>
            </a:r>
          </a:p>
          <a:p>
            <a:pPr algn="l">
              <a:lnSpc>
                <a:spcPts val="4200"/>
              </a:lnSpc>
            </a:pPr>
            <a:endParaRPr lang="en-US" sz="3000">
              <a:solidFill>
                <a:srgbClr val="000000"/>
              </a:solidFill>
              <a:latin typeface="Cagliostro"/>
              <a:ea typeface="Cagliostro"/>
              <a:cs typeface="Cagliostro"/>
              <a:sym typeface="Cagliostro"/>
            </a:endParaRPr>
          </a:p>
          <a:p>
            <a:pPr marL="647700" lvl="1" indent="-323850" algn="l">
              <a:lnSpc>
                <a:spcPts val="4200"/>
              </a:lnSpc>
              <a:buFont typeface="Arial"/>
              <a:buChar char="•"/>
            </a:pPr>
            <a:r>
              <a:rPr lang="en-US" sz="3000">
                <a:solidFill>
                  <a:srgbClr val="000000"/>
                </a:solidFill>
                <a:latin typeface="Cagliostro"/>
                <a:ea typeface="Cagliostro"/>
                <a:cs typeface="Cagliostro"/>
                <a:sym typeface="Cagliostro"/>
              </a:rPr>
              <a:t>Impact on Labor market</a:t>
            </a:r>
          </a:p>
          <a:p>
            <a:pPr algn="l">
              <a:lnSpc>
                <a:spcPts val="4200"/>
              </a:lnSpc>
            </a:pPr>
            <a:endParaRPr lang="en-US" sz="3000">
              <a:solidFill>
                <a:srgbClr val="000000"/>
              </a:solidFill>
              <a:latin typeface="Cagliostro"/>
              <a:ea typeface="Cagliostro"/>
              <a:cs typeface="Cagliostro"/>
              <a:sym typeface="Cagliostro"/>
            </a:endParaRPr>
          </a:p>
        </p:txBody>
      </p:sp>
      <p:sp>
        <p:nvSpPr>
          <p:cNvPr id="26" name="TextBox 26"/>
          <p:cNvSpPr txBox="1"/>
          <p:nvPr/>
        </p:nvSpPr>
        <p:spPr>
          <a:xfrm>
            <a:off x="9733867" y="7827092"/>
            <a:ext cx="5748374" cy="2124075"/>
          </a:xfrm>
          <a:prstGeom prst="rect">
            <a:avLst/>
          </a:prstGeom>
        </p:spPr>
        <p:txBody>
          <a:bodyPr lIns="0" tIns="0" rIns="0" bIns="0" rtlCol="0" anchor="t">
            <a:spAutoFit/>
          </a:bodyPr>
          <a:lstStyle/>
          <a:p>
            <a:pPr marL="647700" lvl="1" indent="-323850" algn="l">
              <a:lnSpc>
                <a:spcPts val="4200"/>
              </a:lnSpc>
              <a:buFont typeface="Arial"/>
              <a:buChar char="•"/>
            </a:pPr>
            <a:r>
              <a:rPr lang="en-US" sz="3000" dirty="0">
                <a:solidFill>
                  <a:srgbClr val="000000"/>
                </a:solidFill>
                <a:latin typeface="Cagliostro"/>
                <a:ea typeface="Cagliostro"/>
                <a:cs typeface="Cagliostro"/>
                <a:sym typeface="Cagliostro"/>
              </a:rPr>
              <a:t>High Initial Investment</a:t>
            </a:r>
          </a:p>
          <a:p>
            <a:pPr algn="l">
              <a:lnSpc>
                <a:spcPts val="4200"/>
              </a:lnSpc>
            </a:pPr>
            <a:endParaRPr lang="en-US" sz="3000" dirty="0">
              <a:solidFill>
                <a:srgbClr val="000000"/>
              </a:solidFill>
              <a:latin typeface="Cagliostro"/>
              <a:ea typeface="Cagliostro"/>
              <a:cs typeface="Cagliostro"/>
              <a:sym typeface="Cagliostro"/>
            </a:endParaRPr>
          </a:p>
          <a:p>
            <a:pPr marL="647700" lvl="1" indent="-323850" algn="l">
              <a:lnSpc>
                <a:spcPts val="4200"/>
              </a:lnSpc>
              <a:buFont typeface="Arial"/>
              <a:buChar char="•"/>
            </a:pPr>
            <a:r>
              <a:rPr lang="en-US" sz="3000" dirty="0">
                <a:solidFill>
                  <a:srgbClr val="000000"/>
                </a:solidFill>
                <a:latin typeface="Cagliostro"/>
                <a:ea typeface="Cagliostro"/>
                <a:cs typeface="Cagliostro"/>
                <a:sym typeface="Cagliostro"/>
              </a:rPr>
              <a:t>Changing Skill Requirements</a:t>
            </a:r>
          </a:p>
          <a:p>
            <a:pPr algn="l">
              <a:lnSpc>
                <a:spcPts val="4200"/>
              </a:lnSpc>
            </a:pPr>
            <a:endParaRPr lang="en-US" sz="3000" dirty="0">
              <a:solidFill>
                <a:srgbClr val="000000"/>
              </a:solidFill>
              <a:latin typeface="Cagliostro"/>
              <a:ea typeface="Cagliostro"/>
              <a:cs typeface="Cagliostro"/>
              <a:sym typeface="Cagliost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8" grpId="0"/>
      <p:bldP spid="25"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0075990" y="2869358"/>
            <a:ext cx="6636699" cy="4548283"/>
            <a:chOff x="0" y="0"/>
            <a:chExt cx="8848932" cy="6064378"/>
          </a:xfrm>
        </p:grpSpPr>
      </p:grpSp>
      <p:sp>
        <p:nvSpPr>
          <p:cNvPr id="3" name="Freeform 3"/>
          <p:cNvSpPr/>
          <p:nvPr/>
        </p:nvSpPr>
        <p:spPr>
          <a:xfrm>
            <a:off x="4164634" y="2019300"/>
            <a:ext cx="9958731" cy="7200900"/>
          </a:xfrm>
          <a:custGeom>
            <a:avLst/>
            <a:gdLst/>
            <a:ahLst/>
            <a:cxnLst/>
            <a:rect l="l" t="t" r="r" b="b"/>
            <a:pathLst>
              <a:path w="7798806" h="5205703">
                <a:moveTo>
                  <a:pt x="0" y="0"/>
                </a:moveTo>
                <a:lnTo>
                  <a:pt x="7798806" y="0"/>
                </a:lnTo>
                <a:lnTo>
                  <a:pt x="7798806" y="5205703"/>
                </a:lnTo>
                <a:lnTo>
                  <a:pt x="0" y="5205703"/>
                </a:lnTo>
                <a:lnTo>
                  <a:pt x="0" y="0"/>
                </a:lnTo>
                <a:close/>
              </a:path>
            </a:pathLst>
          </a:custGeom>
          <a:blipFill>
            <a:blip r:embed="rId3"/>
            <a:stretch>
              <a:fillRect/>
            </a:stretch>
          </a:blipFill>
        </p:spPr>
        <p:txBody>
          <a:bodyPr/>
          <a:lstStyle/>
          <a:p>
            <a:endParaRPr lang="en-TW" dirty="0"/>
          </a:p>
        </p:txBody>
      </p:sp>
      <p:sp>
        <p:nvSpPr>
          <p:cNvPr id="4" name="TextBox 4"/>
          <p:cNvSpPr txBox="1"/>
          <p:nvPr/>
        </p:nvSpPr>
        <p:spPr>
          <a:xfrm>
            <a:off x="371475" y="599709"/>
            <a:ext cx="14199332"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Are you also a member of the overworked club?</a:t>
            </a:r>
          </a:p>
        </p:txBody>
      </p:sp>
      <p:sp>
        <p:nvSpPr>
          <p:cNvPr id="5" name="TextBox 4">
            <a:extLst>
              <a:ext uri="{FF2B5EF4-FFF2-40B4-BE49-F238E27FC236}">
                <a16:creationId xmlns:a16="http://schemas.microsoft.com/office/drawing/2014/main" id="{9D35D8BA-D670-6B58-81A6-F5E88AB2BA4B}"/>
              </a:ext>
            </a:extLst>
          </p:cNvPr>
          <p:cNvSpPr txBox="1"/>
          <p:nvPr/>
        </p:nvSpPr>
        <p:spPr>
          <a:xfrm>
            <a:off x="12729882" y="4446494"/>
            <a:ext cx="184731" cy="369332"/>
          </a:xfrm>
          <a:prstGeom prst="rect">
            <a:avLst/>
          </a:prstGeom>
          <a:noFill/>
        </p:spPr>
        <p:txBody>
          <a:bodyPr wrap="none" rtlCol="0">
            <a:spAutoFit/>
          </a:bodyPr>
          <a:lstStyle/>
          <a:p>
            <a:endParaRPr lang="en-TW"/>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3157657" y="3636213"/>
            <a:ext cx="4210757" cy="3273864"/>
          </a:xfrm>
          <a:custGeom>
            <a:avLst/>
            <a:gdLst/>
            <a:ahLst/>
            <a:cxnLst/>
            <a:rect l="l" t="t" r="r" b="b"/>
            <a:pathLst>
              <a:path w="4210757" h="3273864">
                <a:moveTo>
                  <a:pt x="0" y="0"/>
                </a:moveTo>
                <a:lnTo>
                  <a:pt x="4210757" y="0"/>
                </a:lnTo>
                <a:lnTo>
                  <a:pt x="4210757" y="3273863"/>
                </a:lnTo>
                <a:lnTo>
                  <a:pt x="0" y="32738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3" name="AutoShape 3"/>
          <p:cNvSpPr/>
          <p:nvPr/>
        </p:nvSpPr>
        <p:spPr>
          <a:xfrm>
            <a:off x="11171699" y="4896935"/>
            <a:ext cx="4344915" cy="0"/>
          </a:xfrm>
          <a:prstGeom prst="line">
            <a:avLst/>
          </a:prstGeom>
          <a:ln w="57150" cap="flat">
            <a:solidFill>
              <a:srgbClr val="7994A0"/>
            </a:solidFill>
            <a:prstDash val="solid"/>
            <a:headEnd type="none" w="sm" len="sm"/>
            <a:tailEnd type="none" w="sm" len="sm"/>
          </a:ln>
        </p:spPr>
        <p:txBody>
          <a:bodyPr/>
          <a:lstStyle/>
          <a:p>
            <a:endParaRPr lang="en-TW"/>
          </a:p>
        </p:txBody>
      </p:sp>
      <p:sp>
        <p:nvSpPr>
          <p:cNvPr id="4" name="AutoShape 4"/>
          <p:cNvSpPr/>
          <p:nvPr/>
        </p:nvSpPr>
        <p:spPr>
          <a:xfrm flipV="1">
            <a:off x="10804540" y="8265806"/>
            <a:ext cx="4716390" cy="0"/>
          </a:xfrm>
          <a:prstGeom prst="line">
            <a:avLst/>
          </a:prstGeom>
          <a:ln w="57150" cap="flat">
            <a:solidFill>
              <a:srgbClr val="7994A0"/>
            </a:solidFill>
            <a:prstDash val="solid"/>
            <a:headEnd type="none" w="sm" len="sm"/>
            <a:tailEnd type="none" w="sm" len="sm"/>
          </a:ln>
        </p:spPr>
        <p:txBody>
          <a:bodyPr/>
          <a:lstStyle/>
          <a:p>
            <a:endParaRPr lang="en-TW"/>
          </a:p>
        </p:txBody>
      </p:sp>
      <p:sp>
        <p:nvSpPr>
          <p:cNvPr id="5" name="TextBox 5"/>
          <p:cNvSpPr txBox="1"/>
          <p:nvPr/>
        </p:nvSpPr>
        <p:spPr>
          <a:xfrm>
            <a:off x="10168384" y="3824132"/>
            <a:ext cx="5348229" cy="834390"/>
          </a:xfrm>
          <a:prstGeom prst="rect">
            <a:avLst/>
          </a:prstGeom>
        </p:spPr>
        <p:txBody>
          <a:bodyPr lIns="0" tIns="0" rIns="0" bIns="0" rtlCol="0" anchor="t">
            <a:spAutoFit/>
          </a:bodyPr>
          <a:lstStyle/>
          <a:p>
            <a:pPr algn="just">
              <a:lnSpc>
                <a:spcPts val="3359"/>
              </a:lnSpc>
            </a:pPr>
            <a:r>
              <a:rPr lang="en-US" sz="2400" dirty="0">
                <a:solidFill>
                  <a:srgbClr val="000000"/>
                </a:solidFill>
                <a:latin typeface="Quicksand"/>
                <a:ea typeface="Quicksand"/>
                <a:cs typeface="Quicksand"/>
                <a:sym typeface="Quicksand"/>
              </a:rPr>
              <a:t>relatively high R squared</a:t>
            </a:r>
          </a:p>
          <a:p>
            <a:pPr marL="0" lvl="0" indent="0" algn="just">
              <a:lnSpc>
                <a:spcPts val="3359"/>
              </a:lnSpc>
              <a:spcBef>
                <a:spcPct val="0"/>
              </a:spcBef>
            </a:pPr>
            <a:r>
              <a:rPr lang="en-US" sz="2400" dirty="0">
                <a:solidFill>
                  <a:srgbClr val="000000"/>
                </a:solidFill>
                <a:latin typeface="Quicksand"/>
                <a:ea typeface="Quicksand"/>
                <a:cs typeface="Quicksand"/>
                <a:sym typeface="Quicksand"/>
              </a:rPr>
              <a:t>insufficient data</a:t>
            </a:r>
          </a:p>
        </p:txBody>
      </p:sp>
      <p:sp>
        <p:nvSpPr>
          <p:cNvPr id="6" name="TextBox 6"/>
          <p:cNvSpPr txBox="1"/>
          <p:nvPr/>
        </p:nvSpPr>
        <p:spPr>
          <a:xfrm>
            <a:off x="9144000" y="2992281"/>
            <a:ext cx="5348229" cy="679451"/>
          </a:xfrm>
          <a:prstGeom prst="rect">
            <a:avLst/>
          </a:prstGeom>
        </p:spPr>
        <p:txBody>
          <a:bodyPr lIns="0" tIns="0" rIns="0" bIns="0" rtlCol="0" anchor="t">
            <a:spAutoFit/>
          </a:bodyPr>
          <a:lstStyle/>
          <a:p>
            <a:pPr marL="0" lvl="0" indent="0" algn="just">
              <a:lnSpc>
                <a:spcPts val="5599"/>
              </a:lnSpc>
              <a:spcBef>
                <a:spcPct val="0"/>
              </a:spcBef>
            </a:pPr>
            <a:r>
              <a:rPr lang="en-US" sz="3999" b="1" dirty="0">
                <a:solidFill>
                  <a:srgbClr val="0F4662"/>
                </a:solidFill>
                <a:latin typeface="Quicksand Bold"/>
                <a:ea typeface="Quicksand Bold"/>
                <a:cs typeface="Quicksand Bold"/>
                <a:sym typeface="Quicksand Bold"/>
              </a:rPr>
              <a:t>Regression model</a:t>
            </a:r>
          </a:p>
        </p:txBody>
      </p:sp>
      <p:sp>
        <p:nvSpPr>
          <p:cNvPr id="7" name="TextBox 7"/>
          <p:cNvSpPr txBox="1"/>
          <p:nvPr/>
        </p:nvSpPr>
        <p:spPr>
          <a:xfrm>
            <a:off x="10172851" y="7035865"/>
            <a:ext cx="5352545"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0F4662"/>
                </a:solidFill>
                <a:latin typeface="Quicksand"/>
                <a:ea typeface="Quicksand"/>
                <a:cs typeface="Quicksand"/>
                <a:sym typeface="Quicksand"/>
              </a:rPr>
              <a:t>especially for some countries’ labor cost is relatively low,</a:t>
            </a:r>
          </a:p>
        </p:txBody>
      </p:sp>
      <p:sp>
        <p:nvSpPr>
          <p:cNvPr id="8" name="TextBox 8"/>
          <p:cNvSpPr txBox="1"/>
          <p:nvPr/>
        </p:nvSpPr>
        <p:spPr>
          <a:xfrm>
            <a:off x="9144000" y="5442014"/>
            <a:ext cx="6441449" cy="1384301"/>
          </a:xfrm>
          <a:prstGeom prst="rect">
            <a:avLst/>
          </a:prstGeom>
        </p:spPr>
        <p:txBody>
          <a:bodyPr lIns="0" tIns="0" rIns="0" bIns="0" rtlCol="0" anchor="t">
            <a:spAutoFit/>
          </a:bodyPr>
          <a:lstStyle/>
          <a:p>
            <a:pPr marL="0" lvl="0" indent="0" algn="l">
              <a:lnSpc>
                <a:spcPts val="5599"/>
              </a:lnSpc>
              <a:spcBef>
                <a:spcPct val="0"/>
              </a:spcBef>
            </a:pPr>
            <a:r>
              <a:rPr lang="en-US" sz="3999" b="1" dirty="0">
                <a:solidFill>
                  <a:srgbClr val="0F4662"/>
                </a:solidFill>
                <a:latin typeface="Quicksand Bold"/>
                <a:ea typeface="Quicksand Bold"/>
                <a:cs typeface="Quicksand Bold"/>
                <a:sym typeface="Quicksand Bold"/>
              </a:rPr>
              <a:t>Impact on Labor-Intensive Industries</a:t>
            </a:r>
          </a:p>
        </p:txBody>
      </p:sp>
      <p:sp>
        <p:nvSpPr>
          <p:cNvPr id="9" name="Freeform 9"/>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TW"/>
          </a:p>
        </p:txBody>
      </p:sp>
      <p:sp>
        <p:nvSpPr>
          <p:cNvPr id="10" name="Freeform 10"/>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TW"/>
          </a:p>
        </p:txBody>
      </p:sp>
      <p:sp>
        <p:nvSpPr>
          <p:cNvPr id="11" name="TextBox 11"/>
          <p:cNvSpPr txBox="1"/>
          <p:nvPr/>
        </p:nvSpPr>
        <p:spPr>
          <a:xfrm>
            <a:off x="1028700" y="599709"/>
            <a:ext cx="99149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Potential Challenges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599709"/>
            <a:ext cx="1153482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Conclusion</a:t>
            </a:r>
          </a:p>
        </p:txBody>
      </p:sp>
      <p:sp>
        <p:nvSpPr>
          <p:cNvPr id="3" name="TextBox 3"/>
          <p:cNvSpPr txBox="1"/>
          <p:nvPr/>
        </p:nvSpPr>
        <p:spPr>
          <a:xfrm>
            <a:off x="549545" y="4812778"/>
            <a:ext cx="17188910" cy="895353"/>
          </a:xfrm>
          <a:prstGeom prst="rect">
            <a:avLst/>
          </a:prstGeom>
        </p:spPr>
        <p:txBody>
          <a:bodyPr lIns="0" tIns="0" rIns="0" bIns="0" rtlCol="0" anchor="t">
            <a:spAutoFit/>
          </a:bodyPr>
          <a:lstStyle/>
          <a:p>
            <a:pPr marL="0" lvl="0" indent="0" algn="ctr">
              <a:lnSpc>
                <a:spcPts val="7649"/>
              </a:lnSpc>
            </a:pPr>
            <a:r>
              <a:rPr lang="en-US" sz="4499" b="1">
                <a:solidFill>
                  <a:srgbClr val="0F4662"/>
                </a:solidFill>
                <a:latin typeface="Quicksand Bold"/>
                <a:ea typeface="Quicksand Bold"/>
                <a:cs typeface="Quicksand Bold"/>
                <a:sym typeface="Quicksand Bold"/>
              </a:rPr>
              <a:t>"Empower the Workforce, Evolve the Workplace"</a:t>
            </a:r>
          </a:p>
        </p:txBody>
      </p:sp>
      <p:sp>
        <p:nvSpPr>
          <p:cNvPr id="4" name="AutoShape 4"/>
          <p:cNvSpPr/>
          <p:nvPr/>
        </p:nvSpPr>
        <p:spPr>
          <a:xfrm>
            <a:off x="5897880" y="3568974"/>
            <a:ext cx="6492240" cy="0"/>
          </a:xfrm>
          <a:prstGeom prst="line">
            <a:avLst/>
          </a:prstGeom>
          <a:ln w="76200" cap="flat">
            <a:solidFill>
              <a:srgbClr val="0F4662"/>
            </a:solidFill>
            <a:prstDash val="solid"/>
            <a:headEnd type="none" w="sm" len="sm"/>
            <a:tailEnd type="none" w="sm" len="sm"/>
          </a:ln>
        </p:spPr>
        <p:txBody>
          <a:bodyPr/>
          <a:lstStyle/>
          <a:p>
            <a:endParaRPr lang="en-TW"/>
          </a:p>
        </p:txBody>
      </p:sp>
      <p:sp>
        <p:nvSpPr>
          <p:cNvPr id="5" name="AutoShape 5"/>
          <p:cNvSpPr/>
          <p:nvPr/>
        </p:nvSpPr>
        <p:spPr>
          <a:xfrm>
            <a:off x="5897880" y="7171009"/>
            <a:ext cx="6492240" cy="0"/>
          </a:xfrm>
          <a:prstGeom prst="line">
            <a:avLst/>
          </a:prstGeom>
          <a:ln w="76200" cap="flat">
            <a:solidFill>
              <a:srgbClr val="0F4662"/>
            </a:solidFill>
            <a:prstDash val="solid"/>
            <a:headEnd type="none" w="sm" len="sm"/>
            <a:tailEnd type="none" w="sm" len="sm"/>
          </a:ln>
        </p:spPr>
        <p:txBody>
          <a:bodyPr/>
          <a:lstStyle/>
          <a:p>
            <a:endParaRPr lang="en-TW"/>
          </a:p>
        </p:txBody>
      </p:sp>
      <p:sp>
        <p:nvSpPr>
          <p:cNvPr id="6" name="Freeform 6"/>
          <p:cNvSpPr/>
          <p:nvPr/>
        </p:nvSpPr>
        <p:spPr>
          <a:xfrm>
            <a:off x="8304001" y="247055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7" name="Freeform 7"/>
          <p:cNvSpPr/>
          <p:nvPr/>
        </p:nvSpPr>
        <p:spPr>
          <a:xfrm>
            <a:off x="8304001" y="8019527"/>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442710" y="3369664"/>
            <a:ext cx="11402580" cy="3185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0F4662"/>
                </a:solidFill>
                <a:latin typeface="Cormorant Garamond Bold Italics"/>
                <a:ea typeface="Cormorant Garamond Bold Italics"/>
                <a:cs typeface="Cormorant Garamond Bold Italics"/>
                <a:sym typeface="Cormorant Garamond Bold Italics"/>
              </a:rPr>
              <a:t>Thank you</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txBody>
          <a:bodyPr/>
          <a:lstStyle/>
          <a:p>
            <a:endParaRPr lang="en-TW"/>
          </a:p>
        </p:txBody>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txBody>
          <a:bodyPr/>
          <a:lstStyle/>
          <a:p>
            <a:endParaRPr lang="en-TW"/>
          </a:p>
        </p:txBody>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3A19DA1-4DCA-DDEF-5239-A598797EA768}"/>
              </a:ext>
            </a:extLst>
          </p:cNvPr>
          <p:cNvPicPr>
            <a:picLocks/>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5852160" y="925830"/>
            <a:ext cx="1554480" cy="777240"/>
          </a:xfrm>
          <a:prstGeom prst="rect">
            <a:avLst/>
          </a:prstGeom>
        </p:spPr>
      </p:pic>
      <p:pic>
        <p:nvPicPr>
          <p:cNvPr id="5" name="Graphic 4">
            <a:extLst>
              <a:ext uri="{FF2B5EF4-FFF2-40B4-BE49-F238E27FC236}">
                <a16:creationId xmlns:a16="http://schemas.microsoft.com/office/drawing/2014/main" id="{74EB2EC3-C46A-7742-7B89-C3F039CBF3F1}"/>
              </a:ext>
            </a:extLst>
          </p:cNvPr>
          <p:cNvPicPr>
            <a:picLocks/>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a:off x="1737360" y="3406140"/>
            <a:ext cx="3474720" cy="3474720"/>
          </a:xfrm>
          <a:prstGeom prst="rect">
            <a:avLst/>
          </a:prstGeom>
        </p:spPr>
      </p:pic>
      <p:sp>
        <p:nvSpPr>
          <p:cNvPr id="6" name="Rectangle 5">
            <a:extLst>
              <a:ext uri="{FF2B5EF4-FFF2-40B4-BE49-F238E27FC236}">
                <a16:creationId xmlns:a16="http://schemas.microsoft.com/office/drawing/2014/main" id="{CDCDF475-3C1F-41E2-B0F8-74DE8C0CCAE7}"/>
              </a:ext>
            </a:extLst>
          </p:cNvPr>
          <p:cNvSpPr/>
          <p:nvPr>
            <p:custDataLst>
              <p:tags r:id="rId4"/>
            </p:custDataLst>
          </p:nvPr>
        </p:nvSpPr>
        <p:spPr>
          <a:xfrm>
            <a:off x="5852160" y="3857625"/>
            <a:ext cx="10972801" cy="2571750"/>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How many hours did you work last week?</a:t>
            </a:r>
            <a:endParaRPr lang="en-TW" sz="3600" b="1">
              <a:solidFill>
                <a:srgbClr val="5B5B5B"/>
              </a:solidFill>
            </a:endParaRPr>
          </a:p>
        </p:txBody>
      </p:sp>
      <p:sp>
        <p:nvSpPr>
          <p:cNvPr id="7" name="Rounded Rectangle 6">
            <a:extLst>
              <a:ext uri="{FF2B5EF4-FFF2-40B4-BE49-F238E27FC236}">
                <a16:creationId xmlns:a16="http://schemas.microsoft.com/office/drawing/2014/main" id="{CC7BE26C-2F7F-DB05-F75F-B4187A078CB3}"/>
              </a:ext>
            </a:extLst>
          </p:cNvPr>
          <p:cNvSpPr/>
          <p:nvPr>
            <p:custDataLst>
              <p:tags r:id="rId5"/>
            </p:custDataLst>
          </p:nvPr>
        </p:nvSpPr>
        <p:spPr>
          <a:xfrm>
            <a:off x="9334500" y="645795"/>
            <a:ext cx="8572500" cy="1337310"/>
          </a:xfrm>
          <a:prstGeom prst="roundRect">
            <a:avLst/>
          </a:prstGeom>
          <a:solidFill>
            <a:srgbClr val="F4F4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endParaRPr lang="en-TW" sz="2000">
              <a:solidFill>
                <a:srgbClr val="5B5B5B"/>
              </a:solidFill>
            </a:endParaRPr>
          </a:p>
        </p:txBody>
      </p:sp>
      <p:pic>
        <p:nvPicPr>
          <p:cNvPr id="9" name="Graphic 8">
            <a:extLst>
              <a:ext uri="{FF2B5EF4-FFF2-40B4-BE49-F238E27FC236}">
                <a16:creationId xmlns:a16="http://schemas.microsoft.com/office/drawing/2014/main" id="{CDEBFE67-619C-E6D6-BB26-790D28AF61D4}"/>
              </a:ext>
            </a:extLst>
          </p:cNvPr>
          <p:cNvPicPr>
            <a:picLocks/>
          </p:cNvPicPr>
          <p:nvPr>
            <p:custDataLst>
              <p:tags r:id="rId6"/>
            </p:custDataLst>
          </p:nvPr>
        </p:nvPicPr>
        <p:blipFill>
          <a:blip r:embed="rId14">
            <a:extLst>
              <a:ext uri="{96DAC541-7B7A-43D3-8B79-37D633B846F1}">
                <asvg:svgBlip xmlns:asvg="http://schemas.microsoft.com/office/drawing/2016/SVG/main" r:embed="rId15"/>
              </a:ext>
            </a:extLst>
          </a:blip>
          <a:stretch>
            <a:fillRect/>
          </a:stretch>
        </p:blipFill>
        <p:spPr>
          <a:xfrm>
            <a:off x="16824961" y="807072"/>
            <a:ext cx="895998" cy="895998"/>
          </a:xfrm>
          <a:prstGeom prst="rect">
            <a:avLst/>
          </a:prstGeom>
        </p:spPr>
      </p:pic>
      <p:sp>
        <p:nvSpPr>
          <p:cNvPr id="10" name="Rectangle 9">
            <a:extLst>
              <a:ext uri="{FF2B5EF4-FFF2-40B4-BE49-F238E27FC236}">
                <a16:creationId xmlns:a16="http://schemas.microsoft.com/office/drawing/2014/main" id="{B4EE7F2D-B7A1-49AB-FCAF-3617EF709520}"/>
              </a:ext>
            </a:extLst>
          </p:cNvPr>
          <p:cNvSpPr/>
          <p:nvPr>
            <p:custDataLst>
              <p:tags r:id="rId7"/>
            </p:custDataLst>
          </p:nvPr>
        </p:nvSpPr>
        <p:spPr>
          <a:xfrm>
            <a:off x="5852160" y="9461500"/>
            <a:ext cx="10972801" cy="777240"/>
          </a:xfrm>
          <a:prstGeom prst="rect">
            <a:avLst/>
          </a:prstGeom>
          <a:solidFill>
            <a:srgbClr val="FFFFF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poll results on this slide.</a:t>
            </a:r>
            <a:endParaRPr lang="en-TW" sz="2000">
              <a:solidFill>
                <a:srgbClr val="5B5B5B"/>
              </a:solidFill>
            </a:endParaRPr>
          </a:p>
        </p:txBody>
      </p:sp>
    </p:spTree>
    <p:custDataLst>
      <p:tags r:id="rId1"/>
    </p:custDataLst>
    <p:extLst>
      <p:ext uri="{BB962C8B-B14F-4D97-AF65-F5344CB8AC3E}">
        <p14:creationId xmlns:p14="http://schemas.microsoft.com/office/powerpoint/2010/main" val="44110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2" name="TextBox 2"/>
          <p:cNvSpPr txBox="1"/>
          <p:nvPr/>
        </p:nvSpPr>
        <p:spPr>
          <a:xfrm>
            <a:off x="1028700" y="599709"/>
            <a:ext cx="10326591" cy="1085215"/>
          </a:xfrm>
          <a:prstGeom prst="rect">
            <a:avLst/>
          </a:prstGeom>
        </p:spPr>
        <p:txBody>
          <a:bodyPr lIns="0" tIns="0" rIns="0" bIns="0" rtlCol="0" anchor="t">
            <a:spAutoFit/>
          </a:bodyPr>
          <a:lstStyle/>
          <a:p>
            <a:pPr marL="0" lvl="0" indent="0" algn="l">
              <a:lnSpc>
                <a:spcPts val="8959"/>
              </a:lnSpc>
              <a:spcBef>
                <a:spcPct val="0"/>
              </a:spcBef>
            </a:pPr>
            <a:r>
              <a:rPr lang="en-US" sz="6399" b="1" i="1" spc="-63">
                <a:solidFill>
                  <a:srgbClr val="0F4662"/>
                </a:solidFill>
                <a:latin typeface="Cormorant Garamond Bold Italics"/>
                <a:ea typeface="Cormorant Garamond Bold Italics"/>
                <a:cs typeface="Cormorant Garamond Bold Italics"/>
                <a:sym typeface="Cormorant Garamond Bold Italics"/>
              </a:rPr>
              <a:t>Weekly Working Hours</a:t>
            </a:r>
          </a:p>
        </p:txBody>
      </p:sp>
      <p:graphicFrame>
        <p:nvGraphicFramePr>
          <p:cNvPr id="3" name="Chart 2">
            <a:extLst>
              <a:ext uri="{FF2B5EF4-FFF2-40B4-BE49-F238E27FC236}">
                <a16:creationId xmlns:a16="http://schemas.microsoft.com/office/drawing/2014/main" id="{0BC3714F-0AA1-3A57-A978-FC754349B225}"/>
              </a:ext>
            </a:extLst>
          </p:cNvPr>
          <p:cNvGraphicFramePr/>
          <p:nvPr>
            <p:extLst>
              <p:ext uri="{D42A27DB-BD31-4B8C-83A1-F6EECF244321}">
                <p14:modId xmlns:p14="http://schemas.microsoft.com/office/powerpoint/2010/main" val="3728177616"/>
              </p:ext>
            </p:extLst>
          </p:nvPr>
        </p:nvGraphicFramePr>
        <p:xfrm>
          <a:off x="1066800" y="1142316"/>
          <a:ext cx="12192000" cy="812800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99F84316-3906-D779-AC47-7A99AB0B713B}"/>
              </a:ext>
            </a:extLst>
          </p:cNvPr>
          <p:cNvSpPr txBox="1"/>
          <p:nvPr/>
        </p:nvSpPr>
        <p:spPr>
          <a:xfrm>
            <a:off x="5105400" y="4923622"/>
            <a:ext cx="2057400" cy="1107996"/>
          </a:xfrm>
          <a:prstGeom prst="rect">
            <a:avLst/>
          </a:prstGeom>
          <a:noFill/>
        </p:spPr>
        <p:txBody>
          <a:bodyPr wrap="square" rtlCol="0">
            <a:spAutoFit/>
          </a:bodyPr>
          <a:lstStyle/>
          <a:p>
            <a:r>
              <a:rPr lang="en-TW" sz="6600" dirty="0">
                <a:solidFill>
                  <a:schemeClr val="bg1"/>
                </a:solidFill>
              </a:rPr>
              <a:t>40%</a:t>
            </a:r>
          </a:p>
        </p:txBody>
      </p:sp>
      <p:sp>
        <p:nvSpPr>
          <p:cNvPr id="5" name="TextBox 4">
            <a:extLst>
              <a:ext uri="{FF2B5EF4-FFF2-40B4-BE49-F238E27FC236}">
                <a16:creationId xmlns:a16="http://schemas.microsoft.com/office/drawing/2014/main" id="{876A2E2C-D3F2-FB8B-4526-EF4FD964A9AD}"/>
              </a:ext>
            </a:extLst>
          </p:cNvPr>
          <p:cNvSpPr txBox="1"/>
          <p:nvPr/>
        </p:nvSpPr>
        <p:spPr>
          <a:xfrm>
            <a:off x="11355291" y="5162107"/>
            <a:ext cx="2057400" cy="1107996"/>
          </a:xfrm>
          <a:prstGeom prst="rect">
            <a:avLst/>
          </a:prstGeom>
          <a:noFill/>
        </p:spPr>
        <p:txBody>
          <a:bodyPr wrap="square" rtlCol="0">
            <a:spAutoFit/>
          </a:bodyPr>
          <a:lstStyle/>
          <a:p>
            <a:r>
              <a:rPr lang="en-TW" sz="6600" dirty="0">
                <a:solidFill>
                  <a:schemeClr val="bg1"/>
                </a:solidFill>
              </a:rPr>
              <a:t>18%</a:t>
            </a:r>
          </a:p>
        </p:txBody>
      </p:sp>
      <p:sp>
        <p:nvSpPr>
          <p:cNvPr id="6" name="TextBox 5">
            <a:extLst>
              <a:ext uri="{FF2B5EF4-FFF2-40B4-BE49-F238E27FC236}">
                <a16:creationId xmlns:a16="http://schemas.microsoft.com/office/drawing/2014/main" id="{D789982D-0E03-D566-E649-3197B9176337}"/>
              </a:ext>
            </a:extLst>
          </p:cNvPr>
          <p:cNvSpPr txBox="1"/>
          <p:nvPr/>
        </p:nvSpPr>
        <p:spPr>
          <a:xfrm>
            <a:off x="8534400" y="2361686"/>
            <a:ext cx="6858000" cy="707886"/>
          </a:xfrm>
          <a:prstGeom prst="rect">
            <a:avLst/>
          </a:prstGeom>
          <a:noFill/>
        </p:spPr>
        <p:txBody>
          <a:bodyPr wrap="square" rtlCol="0">
            <a:spAutoFit/>
          </a:bodyPr>
          <a:lstStyle/>
          <a:p>
            <a:r>
              <a:rPr lang="en-US" sz="4000" b="1" i="0" dirty="0">
                <a:solidFill>
                  <a:schemeClr val="accent2">
                    <a:lumMod val="60000"/>
                    <a:lumOff val="40000"/>
                  </a:schemeClr>
                </a:solidFill>
                <a:effectLst/>
              </a:rPr>
              <a:t>Worked over 40 hours a week</a:t>
            </a:r>
            <a:endParaRPr lang="en-TW" sz="4000" dirty="0">
              <a:solidFill>
                <a:schemeClr val="accent2">
                  <a:lumMod val="60000"/>
                  <a:lumOff val="40000"/>
                </a:schemeClr>
              </a:solidFill>
            </a:endParaRPr>
          </a:p>
        </p:txBody>
      </p:sp>
      <p:sp>
        <p:nvSpPr>
          <p:cNvPr id="7" name="TextBox 6">
            <a:extLst>
              <a:ext uri="{FF2B5EF4-FFF2-40B4-BE49-F238E27FC236}">
                <a16:creationId xmlns:a16="http://schemas.microsoft.com/office/drawing/2014/main" id="{360389DD-DF7B-A5AD-49C1-D76DCCDB06C7}"/>
              </a:ext>
            </a:extLst>
          </p:cNvPr>
          <p:cNvSpPr txBox="1"/>
          <p:nvPr/>
        </p:nvSpPr>
        <p:spPr>
          <a:xfrm>
            <a:off x="11531009" y="7935061"/>
            <a:ext cx="6858000" cy="707886"/>
          </a:xfrm>
          <a:prstGeom prst="rect">
            <a:avLst/>
          </a:prstGeom>
          <a:noFill/>
        </p:spPr>
        <p:txBody>
          <a:bodyPr wrap="square" rtlCol="0">
            <a:spAutoFit/>
          </a:bodyPr>
          <a:lstStyle/>
          <a:p>
            <a:r>
              <a:rPr lang="en-US" sz="4000" b="1" i="0" dirty="0">
                <a:solidFill>
                  <a:schemeClr val="accent2">
                    <a:lumMod val="75000"/>
                  </a:schemeClr>
                </a:solidFill>
                <a:effectLst/>
              </a:rPr>
              <a:t>Worked over 60 hours a week</a:t>
            </a:r>
            <a:endParaRPr lang="en-TW" sz="4000" dirty="0">
              <a:solidFill>
                <a:schemeClr val="accent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4163754" y="4020615"/>
            <a:ext cx="9960491" cy="2508253"/>
          </a:xfrm>
          <a:prstGeom prst="rect">
            <a:avLst/>
          </a:prstGeom>
        </p:spPr>
        <p:txBody>
          <a:bodyPr lIns="0" tIns="0" rIns="0" bIns="0" rtlCol="0" anchor="t">
            <a:spAutoFit/>
          </a:bodyPr>
          <a:lstStyle/>
          <a:p>
            <a:pPr marL="0" lvl="0" indent="0" algn="ctr">
              <a:lnSpc>
                <a:spcPts val="6799"/>
              </a:lnSpc>
            </a:pPr>
            <a:r>
              <a:rPr lang="en-US" sz="3999">
                <a:solidFill>
                  <a:srgbClr val="0F4662"/>
                </a:solidFill>
                <a:latin typeface="Quicksand"/>
                <a:ea typeface="Quicksand"/>
                <a:cs typeface="Quicksand"/>
                <a:sym typeface="Quicksand"/>
              </a:rPr>
              <a:t>Does excessive working hours have a detrimental impact on society, and are there solutions for employers?</a:t>
            </a:r>
          </a:p>
        </p:txBody>
      </p:sp>
      <p:sp>
        <p:nvSpPr>
          <p:cNvPr id="3" name="AutoShape 3"/>
          <p:cNvSpPr/>
          <p:nvPr/>
        </p:nvSpPr>
        <p:spPr>
          <a:xfrm>
            <a:off x="5897880" y="3568974"/>
            <a:ext cx="6492240" cy="0"/>
          </a:xfrm>
          <a:prstGeom prst="line">
            <a:avLst/>
          </a:prstGeom>
          <a:ln w="76200" cap="flat">
            <a:solidFill>
              <a:srgbClr val="0F4662"/>
            </a:solidFill>
            <a:prstDash val="solid"/>
            <a:headEnd type="none" w="sm" len="sm"/>
            <a:tailEnd type="none" w="sm" len="sm"/>
          </a:ln>
        </p:spPr>
        <p:txBody>
          <a:bodyPr/>
          <a:lstStyle/>
          <a:p>
            <a:endParaRPr lang="en-TW"/>
          </a:p>
        </p:txBody>
      </p:sp>
      <p:sp>
        <p:nvSpPr>
          <p:cNvPr id="4" name="AutoShape 4"/>
          <p:cNvSpPr/>
          <p:nvPr/>
        </p:nvSpPr>
        <p:spPr>
          <a:xfrm>
            <a:off x="5897880" y="7171009"/>
            <a:ext cx="6492240" cy="0"/>
          </a:xfrm>
          <a:prstGeom prst="line">
            <a:avLst/>
          </a:prstGeom>
          <a:ln w="76200" cap="flat">
            <a:solidFill>
              <a:srgbClr val="0F4662"/>
            </a:solidFill>
            <a:prstDash val="solid"/>
            <a:headEnd type="none" w="sm" len="sm"/>
            <a:tailEnd type="none" w="sm" len="sm"/>
          </a:ln>
        </p:spPr>
        <p:txBody>
          <a:bodyPr/>
          <a:lstStyle/>
          <a:p>
            <a:endParaRPr lang="en-TW"/>
          </a:p>
        </p:txBody>
      </p:sp>
      <p:sp>
        <p:nvSpPr>
          <p:cNvPr id="5" name="Freeform 5"/>
          <p:cNvSpPr/>
          <p:nvPr/>
        </p:nvSpPr>
        <p:spPr>
          <a:xfrm>
            <a:off x="8304001" y="247055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6" name="Freeform 6"/>
          <p:cNvSpPr/>
          <p:nvPr/>
        </p:nvSpPr>
        <p:spPr>
          <a:xfrm>
            <a:off x="8304001" y="8019527"/>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7" name="TextBox 7"/>
          <p:cNvSpPr txBox="1"/>
          <p:nvPr/>
        </p:nvSpPr>
        <p:spPr>
          <a:xfrm>
            <a:off x="371475" y="599709"/>
            <a:ext cx="9480749"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Reasearch Question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581970" y="428942"/>
            <a:ext cx="15420030" cy="1099019"/>
          </a:xfrm>
          <a:prstGeom prst="rect">
            <a:avLst/>
          </a:prstGeom>
        </p:spPr>
        <p:txBody>
          <a:bodyPr wrap="square" lIns="0" tIns="0" rIns="0" bIns="0" rtlCol="0" anchor="t">
            <a:spAutoFit/>
          </a:bodyPr>
          <a:lstStyle/>
          <a:p>
            <a:pPr marL="0" lvl="0" indent="0" algn="l">
              <a:lnSpc>
                <a:spcPts val="8959"/>
              </a:lnSpc>
              <a:spcBef>
                <a:spcPct val="0"/>
              </a:spcBef>
            </a:pPr>
            <a:r>
              <a:rPr lang="en-US" sz="6399" b="1" i="1" spc="-63" dirty="0">
                <a:solidFill>
                  <a:srgbClr val="0F4662"/>
                </a:solidFill>
                <a:latin typeface="Cormorant Garamond Bold Italics"/>
                <a:ea typeface="Cormorant Garamond Bold Italics"/>
                <a:cs typeface="Cormorant Garamond Bold Italics"/>
                <a:sym typeface="Cormorant Garamond Bold Italics"/>
              </a:rPr>
              <a:t>Average Weekly Working Hours Worldwide (2023)</a:t>
            </a:r>
          </a:p>
        </p:txBody>
      </p:sp>
      <p:sp>
        <p:nvSpPr>
          <p:cNvPr id="3" name="TextBox 3"/>
          <p:cNvSpPr txBox="1"/>
          <p:nvPr/>
        </p:nvSpPr>
        <p:spPr>
          <a:xfrm>
            <a:off x="581970" y="1447483"/>
            <a:ext cx="13118652" cy="580390"/>
          </a:xfrm>
          <a:prstGeom prst="rect">
            <a:avLst/>
          </a:prstGeom>
        </p:spPr>
        <p:txBody>
          <a:bodyPr lIns="0" tIns="0" rIns="0" bIns="0" rtlCol="0" anchor="t">
            <a:spAutoFit/>
          </a:bodyPr>
          <a:lstStyle/>
          <a:p>
            <a:pPr algn="l">
              <a:lnSpc>
                <a:spcPts val="4759"/>
              </a:lnSpc>
            </a:pPr>
            <a:r>
              <a:rPr lang="en-US" sz="3399">
                <a:solidFill>
                  <a:srgbClr val="0F4662"/>
                </a:solidFill>
                <a:latin typeface="Noto Sans T Chinese"/>
                <a:ea typeface="Noto Sans T Chinese"/>
                <a:cs typeface="Noto Sans T Chinese"/>
                <a:sym typeface="Noto Sans T Chinese"/>
              </a:rPr>
              <a:t>Source: ILO</a:t>
            </a:r>
            <a:endParaRPr lang="en-US" sz="3399" dirty="0">
              <a:solidFill>
                <a:srgbClr val="0F4662"/>
              </a:solidFill>
              <a:latin typeface="Noto Sans T Chinese"/>
              <a:ea typeface="Noto Sans T Chinese"/>
              <a:cs typeface="Noto Sans T Chinese"/>
              <a:sym typeface="Noto Sans T Chinese"/>
            </a:endParaRPr>
          </a:p>
        </p:txBody>
      </p:sp>
      <p:pic>
        <p:nvPicPr>
          <p:cNvPr id="10" name="Picture 9">
            <a:extLst>
              <a:ext uri="{FF2B5EF4-FFF2-40B4-BE49-F238E27FC236}">
                <a16:creationId xmlns:a16="http://schemas.microsoft.com/office/drawing/2014/main" id="{AD8EF234-305A-706B-8AA6-55AE82ACB698}"/>
              </a:ext>
            </a:extLst>
          </p:cNvPr>
          <p:cNvPicPr>
            <a:picLocks noChangeAspect="1"/>
          </p:cNvPicPr>
          <p:nvPr/>
        </p:nvPicPr>
        <p:blipFill>
          <a:blip r:embed="rId3"/>
          <a:srcRect l="14549" t="21869" r="5016" b="28413"/>
          <a:stretch/>
        </p:blipFill>
        <p:spPr>
          <a:xfrm>
            <a:off x="62023" y="2033375"/>
            <a:ext cx="18261419" cy="844341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581970" y="428942"/>
            <a:ext cx="15648630" cy="1099019"/>
          </a:xfrm>
          <a:prstGeom prst="rect">
            <a:avLst/>
          </a:prstGeom>
        </p:spPr>
        <p:txBody>
          <a:bodyPr wrap="square" lIns="0" tIns="0" rIns="0" bIns="0" rtlCol="0" anchor="t">
            <a:spAutoFit/>
          </a:bodyPr>
          <a:lstStyle/>
          <a:p>
            <a:pPr marL="0" lvl="0" indent="0" algn="l">
              <a:lnSpc>
                <a:spcPts val="8959"/>
              </a:lnSpc>
              <a:spcBef>
                <a:spcPct val="0"/>
              </a:spcBef>
            </a:pPr>
            <a:r>
              <a:rPr lang="en-US" sz="6399" b="1" i="1" spc="-63" dirty="0">
                <a:solidFill>
                  <a:srgbClr val="0F4662"/>
                </a:solidFill>
                <a:latin typeface="Cormorant Garamond Bold Italics"/>
                <a:ea typeface="Cormorant Garamond Bold Italics"/>
                <a:cs typeface="Cormorant Garamond Bold Italics"/>
                <a:sym typeface="Cormorant Garamond Bold Italics"/>
              </a:rPr>
              <a:t>Annual hours worked per worker by countries (2023)</a:t>
            </a:r>
          </a:p>
        </p:txBody>
      </p:sp>
      <p:sp>
        <p:nvSpPr>
          <p:cNvPr id="3" name="TextBox 3"/>
          <p:cNvSpPr txBox="1"/>
          <p:nvPr/>
        </p:nvSpPr>
        <p:spPr>
          <a:xfrm>
            <a:off x="581970" y="1447483"/>
            <a:ext cx="13118652" cy="580390"/>
          </a:xfrm>
          <a:prstGeom prst="rect">
            <a:avLst/>
          </a:prstGeom>
        </p:spPr>
        <p:txBody>
          <a:bodyPr lIns="0" tIns="0" rIns="0" bIns="0" rtlCol="0" anchor="t">
            <a:spAutoFit/>
          </a:bodyPr>
          <a:lstStyle/>
          <a:p>
            <a:pPr algn="l">
              <a:lnSpc>
                <a:spcPts val="4759"/>
              </a:lnSpc>
            </a:pPr>
            <a:r>
              <a:rPr lang="en-US" sz="3399">
                <a:solidFill>
                  <a:srgbClr val="0F4662"/>
                </a:solidFill>
                <a:latin typeface="Noto Sans T Chinese"/>
                <a:ea typeface="Noto Sans T Chinese"/>
                <a:cs typeface="Noto Sans T Chinese"/>
                <a:sym typeface="Noto Sans T Chinese"/>
              </a:rPr>
              <a:t>Source: OECD data</a:t>
            </a:r>
          </a:p>
        </p:txBody>
      </p:sp>
      <p:graphicFrame>
        <p:nvGraphicFramePr>
          <p:cNvPr id="11" name="Chart 10">
            <a:extLst>
              <a:ext uri="{FF2B5EF4-FFF2-40B4-BE49-F238E27FC236}">
                <a16:creationId xmlns:a16="http://schemas.microsoft.com/office/drawing/2014/main" id="{ABEB8E10-7071-3117-E2EE-52BC1358CDFA}"/>
              </a:ext>
            </a:extLst>
          </p:cNvPr>
          <p:cNvGraphicFramePr>
            <a:graphicFrameLocks/>
          </p:cNvGraphicFramePr>
          <p:nvPr>
            <p:extLst>
              <p:ext uri="{D42A27DB-BD31-4B8C-83A1-F6EECF244321}">
                <p14:modId xmlns:p14="http://schemas.microsoft.com/office/powerpoint/2010/main" val="2721589670"/>
              </p:ext>
            </p:extLst>
          </p:nvPr>
        </p:nvGraphicFramePr>
        <p:xfrm>
          <a:off x="838200" y="2027873"/>
          <a:ext cx="17145000" cy="825912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graphicEl>
                                              <a:chart seriesIdx="0" categoryIdx="0" bldStep="ptIn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graphicEl>
                                              <a:chart seriesIdx="0" categoryIdx="1" bldStep="ptIn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graphicEl>
                                              <a:chart seriesIdx="0" categoryIdx="2" bldStep="ptIn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graphicEl>
                                              <a:chart seriesIdx="0" categoryIdx="3" bldStep="ptIn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graphicEl>
                                              <a:chart seriesIdx="0" categoryIdx="4" bldStep="ptInSeries"/>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graphicEl>
                                              <a:chart seriesIdx="0" categoryIdx="5" bldStep="ptInSeries"/>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graphicEl>
                                              <a:chart seriesIdx="0" categoryIdx="6" bldStep="ptInSeries"/>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graphicEl>
                                              <a:chart seriesIdx="0" categoryIdx="7" bldStep="ptInSeries"/>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graphicEl>
                                              <a:chart seriesIdx="0" categoryIdx="8" bldStep="ptInSeries"/>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graphicEl>
                                              <a:chart seriesIdx="0" categoryIdx="9" bldStep="ptInSeries"/>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graphicEl>
                                              <a:chart seriesIdx="0" categoryIdx="10" bldStep="ptInSeries"/>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graphicEl>
                                              <a:chart seriesIdx="0" categoryIdx="11" bldStep="ptInSeries"/>
                                            </p:graphic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
                                            <p:graphicEl>
                                              <a:chart seriesIdx="0" categoryIdx="12" bldStep="ptInSeries"/>
                                            </p:graphic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graphicEl>
                                              <a:chart seriesIdx="0" categoryIdx="13" bldStep="ptInSeries"/>
                                            </p:graphic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1">
                                            <p:graphicEl>
                                              <a:chart seriesIdx="0" categoryIdx="14" bldStep="ptInSeries"/>
                                            </p:graphic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graphicEl>
                                              <a:chart seriesIdx="0" categoryIdx="15" bldStep="ptInSeries"/>
                                            </p:graphic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
                                            <p:graphicEl>
                                              <a:chart seriesIdx="0" categoryIdx="16" bldStep="ptInSeries"/>
                                            </p:graphic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1">
                                            <p:graphicEl>
                                              <a:chart seriesIdx="0" categoryIdx="17" bldStep="ptIn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Chart bld="seriesEl"/>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64771" y="1809453"/>
            <a:ext cx="5539941" cy="7448847"/>
            <a:chOff x="0" y="0"/>
            <a:chExt cx="858282" cy="1154021"/>
          </a:xfrm>
        </p:grpSpPr>
        <p:sp>
          <p:nvSpPr>
            <p:cNvPr id="3" name="Freeform 3"/>
            <p:cNvSpPr/>
            <p:nvPr/>
          </p:nvSpPr>
          <p:spPr>
            <a:xfrm>
              <a:off x="0" y="0"/>
              <a:ext cx="858282" cy="1154021"/>
            </a:xfrm>
            <a:custGeom>
              <a:avLst/>
              <a:gdLst/>
              <a:ahLst/>
              <a:cxnLst/>
              <a:rect l="l" t="t" r="r" b="b"/>
              <a:pathLst>
                <a:path w="858282" h="1154021">
                  <a:moveTo>
                    <a:pt x="32142" y="0"/>
                  </a:moveTo>
                  <a:lnTo>
                    <a:pt x="826140" y="0"/>
                  </a:lnTo>
                  <a:cubicBezTo>
                    <a:pt x="843892" y="0"/>
                    <a:pt x="858282" y="14390"/>
                    <a:pt x="858282" y="32142"/>
                  </a:cubicBezTo>
                  <a:lnTo>
                    <a:pt x="858282" y="1121879"/>
                  </a:lnTo>
                  <a:cubicBezTo>
                    <a:pt x="858282" y="1130404"/>
                    <a:pt x="854896" y="1138579"/>
                    <a:pt x="848868" y="1144607"/>
                  </a:cubicBezTo>
                  <a:cubicBezTo>
                    <a:pt x="842840" y="1150635"/>
                    <a:pt x="834665" y="1154021"/>
                    <a:pt x="826140" y="1154021"/>
                  </a:cubicBezTo>
                  <a:lnTo>
                    <a:pt x="32142" y="1154021"/>
                  </a:lnTo>
                  <a:cubicBezTo>
                    <a:pt x="23617" y="1154021"/>
                    <a:pt x="15442" y="1150635"/>
                    <a:pt x="9414" y="1144607"/>
                  </a:cubicBezTo>
                  <a:cubicBezTo>
                    <a:pt x="3386" y="1138579"/>
                    <a:pt x="0" y="1130404"/>
                    <a:pt x="0" y="1121879"/>
                  </a:cubicBezTo>
                  <a:lnTo>
                    <a:pt x="0" y="32142"/>
                  </a:lnTo>
                  <a:cubicBezTo>
                    <a:pt x="0" y="14390"/>
                    <a:pt x="14390" y="0"/>
                    <a:pt x="32142" y="0"/>
                  </a:cubicBezTo>
                  <a:close/>
                </a:path>
              </a:pathLst>
            </a:custGeom>
            <a:blipFill>
              <a:blip r:embed="rId3"/>
              <a:stretch>
                <a:fillRect t="-5710" b="-5710"/>
              </a:stretch>
            </a:blipFill>
          </p:spPr>
          <p:txBody>
            <a:bodyPr/>
            <a:lstStyle/>
            <a:p>
              <a:endParaRPr lang="en-TW"/>
            </a:p>
          </p:txBody>
        </p:sp>
      </p:grpSp>
      <p:grpSp>
        <p:nvGrpSpPr>
          <p:cNvPr id="4" name="Group 4"/>
          <p:cNvGrpSpPr/>
          <p:nvPr/>
        </p:nvGrpSpPr>
        <p:grpSpPr>
          <a:xfrm>
            <a:off x="8449761" y="0"/>
            <a:ext cx="9838239" cy="10287000"/>
            <a:chOff x="0" y="0"/>
            <a:chExt cx="2591141" cy="2709333"/>
          </a:xfrm>
        </p:grpSpPr>
        <p:sp>
          <p:nvSpPr>
            <p:cNvPr id="5" name="Freeform 5"/>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txBody>
            <a:bodyPr/>
            <a:lstStyle/>
            <a:p>
              <a:endParaRPr lang="en-TW"/>
            </a:p>
          </p:txBody>
        </p:sp>
        <p:sp>
          <p:nvSpPr>
            <p:cNvPr id="6" name="TextBox 6"/>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7" name="TextBox 7"/>
          <p:cNvSpPr txBox="1"/>
          <p:nvPr/>
        </p:nvSpPr>
        <p:spPr>
          <a:xfrm>
            <a:off x="371475" y="599709"/>
            <a:ext cx="9480749"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What does overwork bring?</a:t>
            </a:r>
          </a:p>
        </p:txBody>
      </p:sp>
      <p:sp>
        <p:nvSpPr>
          <p:cNvPr id="8" name="TextBox 8"/>
          <p:cNvSpPr txBox="1"/>
          <p:nvPr/>
        </p:nvSpPr>
        <p:spPr>
          <a:xfrm>
            <a:off x="8652617" y="2528020"/>
            <a:ext cx="8606683" cy="1123950"/>
          </a:xfrm>
          <a:prstGeom prst="rect">
            <a:avLst/>
          </a:prstGeom>
        </p:spPr>
        <p:txBody>
          <a:bodyPr lIns="0" tIns="0" rIns="0" bIns="0" rtlCol="0" anchor="t">
            <a:spAutoFit/>
          </a:bodyPr>
          <a:lstStyle/>
          <a:p>
            <a:pPr marL="582928" lvl="1" indent="-291464" algn="l">
              <a:lnSpc>
                <a:spcPts val="4589"/>
              </a:lnSpc>
              <a:buFont typeface="Arial"/>
              <a:buChar char="•"/>
            </a:pPr>
            <a:r>
              <a:rPr lang="en-US" sz="2699" dirty="0">
                <a:solidFill>
                  <a:srgbClr val="0F4662"/>
                </a:solidFill>
                <a:latin typeface="Quicksand"/>
                <a:ea typeface="Quicksand"/>
                <a:cs typeface="Quicksand"/>
                <a:sym typeface="Quicksand"/>
              </a:rPr>
              <a:t>People who work long hours (more than 55 hours per week) have a 33% higher risk of stroke.</a:t>
            </a:r>
          </a:p>
        </p:txBody>
      </p:sp>
      <p:sp>
        <p:nvSpPr>
          <p:cNvPr id="9" name="TextBox 9"/>
          <p:cNvSpPr txBox="1"/>
          <p:nvPr/>
        </p:nvSpPr>
        <p:spPr>
          <a:xfrm>
            <a:off x="8652617" y="7668637"/>
            <a:ext cx="8606683" cy="1514475"/>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A research has shown that one in ten employees worked an extra day of unpaid overtime every week in 2021.</a:t>
            </a:r>
          </a:p>
          <a:p>
            <a:pPr algn="l">
              <a:lnSpc>
                <a:spcPts val="4079"/>
              </a:lnSpc>
            </a:pPr>
            <a:endParaRPr lang="en-US" sz="2400" dirty="0">
              <a:solidFill>
                <a:srgbClr val="0F4662"/>
              </a:solidFill>
              <a:latin typeface="Quicksand"/>
              <a:ea typeface="Quicksand"/>
              <a:cs typeface="Quicksand"/>
              <a:sym typeface="Quicksand"/>
            </a:endParaRPr>
          </a:p>
        </p:txBody>
      </p:sp>
      <p:sp>
        <p:nvSpPr>
          <p:cNvPr id="10" name="TextBox 10"/>
          <p:cNvSpPr txBox="1"/>
          <p:nvPr/>
        </p:nvSpPr>
        <p:spPr>
          <a:xfrm>
            <a:off x="8652617" y="4671864"/>
            <a:ext cx="8606683" cy="1704975"/>
          </a:xfrm>
          <a:prstGeom prst="rect">
            <a:avLst/>
          </a:prstGeom>
        </p:spPr>
        <p:txBody>
          <a:bodyPr lIns="0" tIns="0" rIns="0" bIns="0" rtlCol="0" anchor="t">
            <a:spAutoFit/>
          </a:bodyPr>
          <a:lstStyle/>
          <a:p>
            <a:pPr marL="582928" lvl="1" indent="-291464" algn="l">
              <a:lnSpc>
                <a:spcPts val="4589"/>
              </a:lnSpc>
              <a:buFont typeface="Arial"/>
              <a:buChar char="•"/>
            </a:pPr>
            <a:r>
              <a:rPr lang="en-US" sz="2699" dirty="0">
                <a:solidFill>
                  <a:srgbClr val="0F4662"/>
                </a:solidFill>
                <a:latin typeface="Quicksand"/>
                <a:ea typeface="Quicksand"/>
                <a:cs typeface="Quicksand"/>
                <a:sym typeface="Quicksand"/>
              </a:rPr>
              <a:t>According to a study in 2020, out of 2,474 nurses, 12.3% reported high levels of burnout symptoms during the early stages of their careers. </a:t>
            </a:r>
          </a:p>
        </p:txBody>
      </p:sp>
      <p:sp>
        <p:nvSpPr>
          <p:cNvPr id="11" name="TextBox 11"/>
          <p:cNvSpPr txBox="1"/>
          <p:nvPr/>
        </p:nvSpPr>
        <p:spPr>
          <a:xfrm>
            <a:off x="8652617" y="1871658"/>
            <a:ext cx="8606683" cy="677006"/>
          </a:xfrm>
          <a:prstGeom prst="rect">
            <a:avLst/>
          </a:prstGeom>
        </p:spPr>
        <p:txBody>
          <a:bodyPr lIns="0" tIns="0" rIns="0" bIns="0" rtlCol="0" anchor="t">
            <a:spAutoFit/>
          </a:bodyPr>
          <a:lstStyle/>
          <a:p>
            <a:pPr marL="0" lvl="0" indent="0" algn="l">
              <a:lnSpc>
                <a:spcPts val="5845"/>
              </a:lnSpc>
            </a:pPr>
            <a:r>
              <a:rPr lang="en-US" sz="3438" b="1" dirty="0">
                <a:solidFill>
                  <a:srgbClr val="0F4662"/>
                </a:solidFill>
                <a:latin typeface="Quicksand Bold"/>
                <a:ea typeface="Quicksand Bold"/>
                <a:cs typeface="Quicksand Bold"/>
                <a:sym typeface="Quicksand Bold"/>
              </a:rPr>
              <a:t>Increased risk of health issues:</a:t>
            </a:r>
          </a:p>
        </p:txBody>
      </p:sp>
      <p:sp>
        <p:nvSpPr>
          <p:cNvPr id="12" name="TextBox 12"/>
          <p:cNvSpPr txBox="1"/>
          <p:nvPr/>
        </p:nvSpPr>
        <p:spPr>
          <a:xfrm>
            <a:off x="8652617" y="7118727"/>
            <a:ext cx="8606683" cy="654685"/>
          </a:xfrm>
          <a:prstGeom prst="rect">
            <a:avLst/>
          </a:prstGeom>
        </p:spPr>
        <p:txBody>
          <a:bodyPr lIns="0" tIns="0" rIns="0" bIns="0" rtlCol="0" anchor="t">
            <a:spAutoFit/>
          </a:bodyPr>
          <a:lstStyle/>
          <a:p>
            <a:pPr marL="0" lvl="0" indent="0" algn="l">
              <a:lnSpc>
                <a:spcPts val="5677"/>
              </a:lnSpc>
            </a:pPr>
            <a:r>
              <a:rPr lang="en-US" sz="3339" b="1" dirty="0">
                <a:solidFill>
                  <a:srgbClr val="0F4662"/>
                </a:solidFill>
                <a:latin typeface="Quicksand Bold"/>
                <a:ea typeface="Quicksand Bold"/>
                <a:cs typeface="Quicksand Bold"/>
                <a:sym typeface="Quicksand Bold"/>
              </a:rPr>
              <a:t>Lower productivity: </a:t>
            </a:r>
          </a:p>
        </p:txBody>
      </p:sp>
      <p:sp>
        <p:nvSpPr>
          <p:cNvPr id="13" name="TextBox 13"/>
          <p:cNvSpPr txBox="1"/>
          <p:nvPr/>
        </p:nvSpPr>
        <p:spPr>
          <a:xfrm>
            <a:off x="8652617" y="4082792"/>
            <a:ext cx="8606683" cy="654685"/>
          </a:xfrm>
          <a:prstGeom prst="rect">
            <a:avLst/>
          </a:prstGeom>
        </p:spPr>
        <p:txBody>
          <a:bodyPr lIns="0" tIns="0" rIns="0" bIns="0" rtlCol="0" anchor="t">
            <a:spAutoFit/>
          </a:bodyPr>
          <a:lstStyle/>
          <a:p>
            <a:pPr marL="0" lvl="0" indent="0" algn="l">
              <a:lnSpc>
                <a:spcPts val="5677"/>
              </a:lnSpc>
            </a:pPr>
            <a:r>
              <a:rPr lang="en-US" sz="3339" b="1" dirty="0">
                <a:solidFill>
                  <a:srgbClr val="0F4662"/>
                </a:solidFill>
                <a:latin typeface="Quicksand Bold"/>
                <a:ea typeface="Quicksand Bold"/>
                <a:cs typeface="Quicksand Bold"/>
                <a:sym typeface="Quicksand Bold"/>
              </a:rPr>
              <a:t>Burnout:</a:t>
            </a:r>
          </a:p>
        </p:txBody>
      </p:sp>
      <p:sp>
        <p:nvSpPr>
          <p:cNvPr id="14" name="AutoShape 14"/>
          <p:cNvSpPr/>
          <p:nvPr/>
        </p:nvSpPr>
        <p:spPr>
          <a:xfrm>
            <a:off x="1028700" y="9741523"/>
            <a:ext cx="6492240" cy="0"/>
          </a:xfrm>
          <a:prstGeom prst="line">
            <a:avLst/>
          </a:prstGeom>
          <a:ln w="76200" cap="flat">
            <a:solidFill>
              <a:srgbClr val="0F4662"/>
            </a:solidFill>
            <a:prstDash val="solid"/>
            <a:headEnd type="none" w="sm" len="sm"/>
            <a:tailEnd type="none" w="sm" len="sm"/>
          </a:ln>
        </p:spPr>
        <p:txBody>
          <a:bodyPr/>
          <a:lstStyle/>
          <a:p>
            <a:endParaRPr lang="en-TW"/>
          </a:p>
        </p:txBody>
      </p:sp>
      <p:sp>
        <p:nvSpPr>
          <p:cNvPr id="15" name="AutoShape 15"/>
          <p:cNvSpPr/>
          <p:nvPr/>
        </p:nvSpPr>
        <p:spPr>
          <a:xfrm>
            <a:off x="10767060" y="1028700"/>
            <a:ext cx="6492240" cy="0"/>
          </a:xfrm>
          <a:prstGeom prst="line">
            <a:avLst/>
          </a:prstGeom>
          <a:ln w="76200" cap="flat">
            <a:solidFill>
              <a:srgbClr val="0F4662"/>
            </a:solidFill>
            <a:prstDash val="solid"/>
            <a:headEnd type="none" w="sm" len="sm"/>
            <a:tailEnd type="none" w="sm" len="sm"/>
          </a:ln>
        </p:spPr>
        <p:txBody>
          <a:bodyPr/>
          <a:lstStyle/>
          <a:p>
            <a:endParaRPr lang="en-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0" presetClass="emph" presetSubtype="0" fill="hold" grpId="1" nodeType="clickEffect">
                                  <p:stCondLst>
                                    <p:cond delay="0"/>
                                  </p:stCondLst>
                                  <p:childTnLst>
                                    <p:animClr clrSpc="hsl" dir="cw">
                                      <p:cBhvr override="childStyle">
                                        <p:cTn id="30" dur="500" fill="hold"/>
                                        <p:tgtEl>
                                          <p:spTgt spid="13"/>
                                        </p:tgtEl>
                                        <p:attrNameLst>
                                          <p:attrName>style.color</p:attrName>
                                        </p:attrNameLst>
                                      </p:cBhvr>
                                      <p:by>
                                        <p:hsl h="0" s="12549" l="25098"/>
                                      </p:by>
                                    </p:animClr>
                                    <p:animClr clrSpc="hsl" dir="cw">
                                      <p:cBhvr>
                                        <p:cTn id="31" dur="500" fill="hold"/>
                                        <p:tgtEl>
                                          <p:spTgt spid="13"/>
                                        </p:tgtEl>
                                        <p:attrNameLst>
                                          <p:attrName>fillcolor</p:attrName>
                                        </p:attrNameLst>
                                      </p:cBhvr>
                                      <p:by>
                                        <p:hsl h="0" s="12549" l="25098"/>
                                      </p:by>
                                    </p:animClr>
                                    <p:animClr clrSpc="hsl" dir="cw">
                                      <p:cBhvr>
                                        <p:cTn id="32" dur="500" fill="hold"/>
                                        <p:tgtEl>
                                          <p:spTgt spid="13"/>
                                        </p:tgtEl>
                                        <p:attrNameLst>
                                          <p:attrName>stroke.color</p:attrName>
                                        </p:attrNameLst>
                                      </p:cBhvr>
                                      <p:by>
                                        <p:hsl h="0" s="12549" l="25098"/>
                                      </p:by>
                                    </p:animClr>
                                    <p:set>
                                      <p:cBhvr>
                                        <p:cTn id="33" dur="500" fill="hold"/>
                                        <p:tgtEl>
                                          <p:spTgt spid="13"/>
                                        </p:tgtEl>
                                        <p:attrNameLst>
                                          <p:attrName>fill.type</p:attrName>
                                        </p:attrNameLst>
                                      </p:cBhvr>
                                      <p:to>
                                        <p:strVal val="solid"/>
                                      </p:to>
                                    </p:set>
                                  </p:childTnLst>
                                </p:cTn>
                              </p:par>
                              <p:par>
                                <p:cTn id="34" presetID="30" presetClass="emph" presetSubtype="0" fill="hold" grpId="1" nodeType="withEffect">
                                  <p:stCondLst>
                                    <p:cond delay="0"/>
                                  </p:stCondLst>
                                  <p:childTnLst>
                                    <p:animClr clrSpc="hsl" dir="cw">
                                      <p:cBhvr override="childStyle">
                                        <p:cTn id="35" dur="500" fill="hold"/>
                                        <p:tgtEl>
                                          <p:spTgt spid="10"/>
                                        </p:tgtEl>
                                        <p:attrNameLst>
                                          <p:attrName>style.color</p:attrName>
                                        </p:attrNameLst>
                                      </p:cBhvr>
                                      <p:by>
                                        <p:hsl h="0" s="12549" l="25098"/>
                                      </p:by>
                                    </p:animClr>
                                    <p:animClr clrSpc="hsl" dir="cw">
                                      <p:cBhvr>
                                        <p:cTn id="36" dur="500" fill="hold"/>
                                        <p:tgtEl>
                                          <p:spTgt spid="10"/>
                                        </p:tgtEl>
                                        <p:attrNameLst>
                                          <p:attrName>fillcolor</p:attrName>
                                        </p:attrNameLst>
                                      </p:cBhvr>
                                      <p:by>
                                        <p:hsl h="0" s="12549" l="25098"/>
                                      </p:by>
                                    </p:animClr>
                                    <p:animClr clrSpc="hsl" dir="cw">
                                      <p:cBhvr>
                                        <p:cTn id="37" dur="500" fill="hold"/>
                                        <p:tgtEl>
                                          <p:spTgt spid="10"/>
                                        </p:tgtEl>
                                        <p:attrNameLst>
                                          <p:attrName>stroke.color</p:attrName>
                                        </p:attrNameLst>
                                      </p:cBhvr>
                                      <p:by>
                                        <p:hsl h="0" s="12549" l="25098"/>
                                      </p:by>
                                    </p:animClr>
                                    <p:set>
                                      <p:cBhvr>
                                        <p:cTn id="38" dur="500" fill="hold"/>
                                        <p:tgtEl>
                                          <p:spTgt spid="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0" grpId="1"/>
      <p:bldP spid="11" grpId="0"/>
      <p:bldP spid="12" grpId="0"/>
      <p:bldP spid="13" grpId="0"/>
      <p:bldP spid="13"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547573" y="2340761"/>
            <a:ext cx="18835573" cy="7946239"/>
            <a:chOff x="0" y="0"/>
            <a:chExt cx="4960809" cy="2092837"/>
          </a:xfrm>
        </p:grpSpPr>
        <p:sp>
          <p:nvSpPr>
            <p:cNvPr id="3" name="Freeform 3"/>
            <p:cNvSpPr/>
            <p:nvPr/>
          </p:nvSpPr>
          <p:spPr>
            <a:xfrm>
              <a:off x="0" y="0"/>
              <a:ext cx="4960810" cy="2092837"/>
            </a:xfrm>
            <a:custGeom>
              <a:avLst/>
              <a:gdLst/>
              <a:ahLst/>
              <a:cxnLst/>
              <a:rect l="l" t="t" r="r" b="b"/>
              <a:pathLst>
                <a:path w="4960810" h="2092837">
                  <a:moveTo>
                    <a:pt x="0" y="0"/>
                  </a:moveTo>
                  <a:lnTo>
                    <a:pt x="4960810" y="0"/>
                  </a:lnTo>
                  <a:lnTo>
                    <a:pt x="4960810" y="2092837"/>
                  </a:lnTo>
                  <a:lnTo>
                    <a:pt x="0" y="2092837"/>
                  </a:lnTo>
                  <a:close/>
                </a:path>
              </a:pathLst>
            </a:custGeom>
            <a:solidFill>
              <a:srgbClr val="DBE5EA"/>
            </a:solidFill>
          </p:spPr>
          <p:txBody>
            <a:bodyPr/>
            <a:lstStyle/>
            <a:p>
              <a:endParaRPr lang="en-TW"/>
            </a:p>
          </p:txBody>
        </p:sp>
        <p:sp>
          <p:nvSpPr>
            <p:cNvPr id="4" name="TextBox 4"/>
            <p:cNvSpPr txBox="1"/>
            <p:nvPr/>
          </p:nvSpPr>
          <p:spPr>
            <a:xfrm>
              <a:off x="0" y="-123825"/>
              <a:ext cx="4960809" cy="2216662"/>
            </a:xfrm>
            <a:prstGeom prst="rect">
              <a:avLst/>
            </a:prstGeom>
          </p:spPr>
          <p:txBody>
            <a:bodyPr lIns="50800" tIns="50800" rIns="50800" bIns="50800" rtlCol="0" anchor="ctr"/>
            <a:lstStyle/>
            <a:p>
              <a:pPr algn="ctr">
                <a:lnSpc>
                  <a:spcPts val="4079"/>
                </a:lnSpc>
              </a:pPr>
              <a:endParaRPr/>
            </a:p>
            <a:p>
              <a:pPr algn="ctr">
                <a:lnSpc>
                  <a:spcPts val="4079"/>
                </a:lnSpc>
              </a:pPr>
              <a:endParaRPr/>
            </a:p>
          </p:txBody>
        </p:sp>
      </p:grpSp>
      <p:sp>
        <p:nvSpPr>
          <p:cNvPr id="5" name="AutoShape 5"/>
          <p:cNvSpPr/>
          <p:nvPr/>
        </p:nvSpPr>
        <p:spPr>
          <a:xfrm flipV="1">
            <a:off x="12553251" y="1066800"/>
            <a:ext cx="4706049" cy="0"/>
          </a:xfrm>
          <a:prstGeom prst="line">
            <a:avLst/>
          </a:prstGeom>
          <a:ln w="76200" cap="flat">
            <a:solidFill>
              <a:srgbClr val="0F4662"/>
            </a:solidFill>
            <a:prstDash val="solid"/>
            <a:headEnd type="none" w="sm" len="sm"/>
            <a:tailEnd type="none" w="sm" len="sm"/>
          </a:ln>
        </p:spPr>
        <p:txBody>
          <a:bodyPr/>
          <a:lstStyle/>
          <a:p>
            <a:endParaRPr lang="en-TW"/>
          </a:p>
        </p:txBody>
      </p:sp>
      <p:sp>
        <p:nvSpPr>
          <p:cNvPr id="6" name="TextBox 6"/>
          <p:cNvSpPr txBox="1"/>
          <p:nvPr/>
        </p:nvSpPr>
        <p:spPr>
          <a:xfrm>
            <a:off x="371475" y="599709"/>
            <a:ext cx="9480749"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How common is burnout?</a:t>
            </a:r>
          </a:p>
        </p:txBody>
      </p:sp>
      <p:pic>
        <p:nvPicPr>
          <p:cNvPr id="7" name="Picture 7"/>
          <p:cNvPicPr>
            <a:picLocks noChangeAspect="1"/>
          </p:cNvPicPr>
          <p:nvPr/>
        </p:nvPicPr>
        <p:blipFill>
          <a:blip r:embed="rId3"/>
          <a:stretch>
            <a:fillRect/>
          </a:stretch>
        </p:blipFill>
        <p:spPr>
          <a:xfrm>
            <a:off x="49267" y="3039106"/>
            <a:ext cx="8823946" cy="2281257"/>
          </a:xfrm>
          <a:prstGeom prst="rect">
            <a:avLst/>
          </a:prstGeom>
        </p:spPr>
      </p:pic>
      <p:sp>
        <p:nvSpPr>
          <p:cNvPr id="8" name="TextBox 8"/>
          <p:cNvSpPr txBox="1"/>
          <p:nvPr/>
        </p:nvSpPr>
        <p:spPr>
          <a:xfrm>
            <a:off x="8870213" y="3556165"/>
            <a:ext cx="8823524" cy="1180465"/>
          </a:xfrm>
          <a:prstGeom prst="rect">
            <a:avLst/>
          </a:prstGeom>
        </p:spPr>
        <p:txBody>
          <a:bodyPr lIns="0" tIns="0" rIns="0" bIns="0" rtlCol="0" anchor="t">
            <a:spAutoFit/>
          </a:bodyPr>
          <a:lstStyle/>
          <a:p>
            <a:pPr algn="ctr">
              <a:lnSpc>
                <a:spcPts val="4759"/>
              </a:lnSpc>
            </a:pPr>
            <a:r>
              <a:rPr lang="en-US" sz="3399" dirty="0">
                <a:solidFill>
                  <a:srgbClr val="0F4662"/>
                </a:solidFill>
                <a:latin typeface="Noto Sans T Chinese"/>
                <a:ea typeface="Noto Sans T Chinese"/>
                <a:cs typeface="Noto Sans T Chinese"/>
                <a:sym typeface="Noto Sans T Chinese"/>
              </a:rPr>
              <a:t>7 out of 10 </a:t>
            </a:r>
          </a:p>
          <a:p>
            <a:pPr algn="ctr">
              <a:lnSpc>
                <a:spcPts val="4759"/>
              </a:lnSpc>
            </a:pPr>
            <a:r>
              <a:rPr lang="en-US" sz="3399" dirty="0">
                <a:solidFill>
                  <a:srgbClr val="0F4662"/>
                </a:solidFill>
                <a:latin typeface="Noto Sans T Chinese"/>
                <a:ea typeface="Noto Sans T Chinese"/>
                <a:cs typeface="Noto Sans T Chinese"/>
                <a:sym typeface="Noto Sans T Chinese"/>
              </a:rPr>
              <a:t>people have had contact with burnout</a:t>
            </a:r>
          </a:p>
        </p:txBody>
      </p:sp>
      <p:pic>
        <p:nvPicPr>
          <p:cNvPr id="9" name="Picture 9"/>
          <p:cNvPicPr>
            <a:picLocks noChangeAspect="1"/>
          </p:cNvPicPr>
          <p:nvPr/>
        </p:nvPicPr>
        <p:blipFill>
          <a:blip r:embed="rId4"/>
          <a:stretch>
            <a:fillRect/>
          </a:stretch>
        </p:blipFill>
        <p:spPr>
          <a:xfrm>
            <a:off x="49267" y="5173252"/>
            <a:ext cx="8823946" cy="2281257"/>
          </a:xfrm>
          <a:prstGeom prst="rect">
            <a:avLst/>
          </a:prstGeom>
        </p:spPr>
      </p:pic>
      <p:pic>
        <p:nvPicPr>
          <p:cNvPr id="10" name="Picture 10"/>
          <p:cNvPicPr>
            <a:picLocks noChangeAspect="1"/>
          </p:cNvPicPr>
          <p:nvPr/>
        </p:nvPicPr>
        <p:blipFill>
          <a:blip r:embed="rId5"/>
          <a:stretch>
            <a:fillRect/>
          </a:stretch>
        </p:blipFill>
        <p:spPr>
          <a:xfrm>
            <a:off x="49267" y="7712372"/>
            <a:ext cx="8823946" cy="2281257"/>
          </a:xfrm>
          <a:prstGeom prst="rect">
            <a:avLst/>
          </a:prstGeom>
        </p:spPr>
      </p:pic>
      <p:sp>
        <p:nvSpPr>
          <p:cNvPr id="11" name="TextBox 11"/>
          <p:cNvSpPr txBox="1"/>
          <p:nvPr/>
        </p:nvSpPr>
        <p:spPr>
          <a:xfrm>
            <a:off x="9144000" y="5541681"/>
            <a:ext cx="8823524" cy="1780540"/>
          </a:xfrm>
          <a:prstGeom prst="rect">
            <a:avLst/>
          </a:prstGeom>
        </p:spPr>
        <p:txBody>
          <a:bodyPr lIns="0" tIns="0" rIns="0" bIns="0" rtlCol="0" anchor="t">
            <a:spAutoFit/>
          </a:bodyPr>
          <a:lstStyle/>
          <a:p>
            <a:pPr algn="ctr">
              <a:lnSpc>
                <a:spcPts val="4759"/>
              </a:lnSpc>
            </a:pPr>
            <a:r>
              <a:rPr lang="en-US" sz="3399">
                <a:solidFill>
                  <a:srgbClr val="0F4662"/>
                </a:solidFill>
                <a:latin typeface="Noto Sans T Chinese"/>
                <a:ea typeface="Noto Sans T Chinese"/>
                <a:cs typeface="Noto Sans T Chinese"/>
                <a:sym typeface="Noto Sans T Chinese"/>
              </a:rPr>
              <a:t>5 out of 10 </a:t>
            </a:r>
          </a:p>
          <a:p>
            <a:pPr algn="ctr">
              <a:lnSpc>
                <a:spcPts val="4759"/>
              </a:lnSpc>
            </a:pPr>
            <a:r>
              <a:rPr lang="en-US" sz="3399">
                <a:solidFill>
                  <a:srgbClr val="0F4662"/>
                </a:solidFill>
                <a:latin typeface="Noto Sans T Chinese"/>
                <a:ea typeface="Noto Sans T Chinese"/>
                <a:cs typeface="Noto Sans T Chinese"/>
                <a:sym typeface="Noto Sans T Chinese"/>
              </a:rPr>
              <a:t>people feel stressed </a:t>
            </a:r>
          </a:p>
          <a:p>
            <a:pPr algn="ctr">
              <a:lnSpc>
                <a:spcPts val="4759"/>
              </a:lnSpc>
            </a:pPr>
            <a:r>
              <a:rPr lang="en-US" sz="3399">
                <a:solidFill>
                  <a:srgbClr val="0F4662"/>
                </a:solidFill>
                <a:latin typeface="Noto Sans T Chinese"/>
                <a:ea typeface="Noto Sans T Chinese"/>
                <a:cs typeface="Noto Sans T Chinese"/>
                <a:sym typeface="Noto Sans T Chinese"/>
              </a:rPr>
              <a:t>and have exprienced burnout</a:t>
            </a:r>
          </a:p>
        </p:txBody>
      </p:sp>
      <p:sp>
        <p:nvSpPr>
          <p:cNvPr id="12" name="TextBox 12"/>
          <p:cNvSpPr txBox="1"/>
          <p:nvPr/>
        </p:nvSpPr>
        <p:spPr>
          <a:xfrm>
            <a:off x="9144000" y="8127271"/>
            <a:ext cx="8823524" cy="1180465"/>
          </a:xfrm>
          <a:prstGeom prst="rect">
            <a:avLst/>
          </a:prstGeom>
        </p:spPr>
        <p:txBody>
          <a:bodyPr lIns="0" tIns="0" rIns="0" bIns="0" rtlCol="0" anchor="t">
            <a:spAutoFit/>
          </a:bodyPr>
          <a:lstStyle/>
          <a:p>
            <a:pPr algn="ctr">
              <a:lnSpc>
                <a:spcPts val="4759"/>
              </a:lnSpc>
            </a:pPr>
            <a:r>
              <a:rPr lang="en-US" sz="3399">
                <a:solidFill>
                  <a:srgbClr val="0F4662"/>
                </a:solidFill>
                <a:latin typeface="Noto Sans T Chinese"/>
                <a:ea typeface="Noto Sans T Chinese"/>
                <a:cs typeface="Noto Sans T Chinese"/>
                <a:sym typeface="Noto Sans T Chinese"/>
              </a:rPr>
              <a:t>8 out of 10 </a:t>
            </a:r>
          </a:p>
          <a:p>
            <a:pPr algn="ctr">
              <a:lnSpc>
                <a:spcPts val="4759"/>
              </a:lnSpc>
            </a:pPr>
            <a:r>
              <a:rPr lang="en-US" sz="3399">
                <a:solidFill>
                  <a:srgbClr val="0F4662"/>
                </a:solidFill>
                <a:latin typeface="Noto Sans T Chinese"/>
                <a:ea typeface="Noto Sans T Chinese"/>
                <a:cs typeface="Noto Sans T Chinese"/>
                <a:sym typeface="Noto Sans T Chinese"/>
              </a:rPr>
              <a:t>people take burnout seriously</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5.0.0"/>
  <p:tag name="SLIDO_PRESENTATION_ID" val="a8cf5f40-8621-4c10-b871-e4cc26333530"/>
  <p:tag name="SLIDO_EVENT_UUID" val="b2563341-ab90-468b-a5fd-8c75dae8faed"/>
  <p:tag name="SLIDO_EVENT_SECTION_UUID" val="a06460e2-bd65-40c7-989a-0cd61c8a0eb4"/>
</p:tagLst>
</file>

<file path=ppt/tags/tag2.xml><?xml version="1.0" encoding="utf-8"?>
<p:tagLst xmlns:a="http://schemas.openxmlformats.org/drawingml/2006/main" xmlns:r="http://schemas.openxmlformats.org/officeDocument/2006/relationships" xmlns:p="http://schemas.openxmlformats.org/presentationml/2006/main">
  <p:tag name="SLIDO_TYPE" val="SlidoPoll"/>
  <p:tag name="SLIDO_POLL_UUID" val="6fce5541-278b-4708-95e4-42392e6ad46a"/>
  <p:tag name="SLIDO_TIMELINE" val="W3sic2hvd1Jlc3VsdHMiOnRydWUsInBvbGxRdWVzdGlvblV1aWQiOiI3ZWNiOWU4OC00NmE2LTQyZGMtOGJiMi0zMzk1NDAyODQ4MTUifV0="/>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7.xml><?xml version="1.0" encoding="utf-8"?>
<p:tagLst xmlns:a="http://schemas.openxmlformats.org/drawingml/2006/main" xmlns:r="http://schemas.openxmlformats.org/officeDocument/2006/relationships" xmlns:p="http://schemas.openxmlformats.org/presentationml/2006/main">
  <p:tag name="SLIDO_ELEMENT" val="dotty"/>
</p:tagLst>
</file>

<file path=ppt/tags/tag8.xml><?xml version="1.0" encoding="utf-8"?>
<p:tagLst xmlns:a="http://schemas.openxmlformats.org/drawingml/2006/main" xmlns:r="http://schemas.openxmlformats.org/officeDocument/2006/relationships" xmlns:p="http://schemas.openxmlformats.org/presentationml/2006/main">
  <p:tag name="SLIDO_ELEMENT" val="footer"/>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4017</TotalTime>
  <Words>2314</Words>
  <Application>Microsoft Macintosh PowerPoint</Application>
  <PresentationFormat>Custom</PresentationFormat>
  <Paragraphs>164</Paragraphs>
  <Slides>22</Slides>
  <Notes>20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Quicksand</vt:lpstr>
      <vt:lpstr>Arial</vt:lpstr>
      <vt:lpstr>Noto Sans T Chinese</vt:lpstr>
      <vt:lpstr>Cormorant Garamond Bold Italics</vt:lpstr>
      <vt:lpstr>Cagliostro</vt:lpstr>
      <vt:lpstr>Quicksand Bold</vt:lpstr>
      <vt:lpstr>Calibri</vt:lpstr>
      <vt:lpstr>Courier New</vt:lpstr>
      <vt:lpstr>Aptos</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Variables</dc:title>
  <cp:lastModifiedBy>Caroline KUO</cp:lastModifiedBy>
  <cp:revision>8</cp:revision>
  <dcterms:created xsi:type="dcterms:W3CDTF">2006-08-16T00:00:00Z</dcterms:created>
  <dcterms:modified xsi:type="dcterms:W3CDTF">2024-11-25T19:45:59Z</dcterms:modified>
  <dc:identifier>DAGXDk_jEA8</dc:identifier>
</cp:coreProperties>
</file>